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7894015" y="0"/>
            <a:ext cx="4297680" cy="6858000"/>
          </a:xfrm>
          <a:prstGeom prst="rect">
            <a:avLst/>
          </a:prstGeom>
          <a:solidFill>
            <a:srgbClr val="1519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8351215" y="1463040"/>
            <a:ext cx="859536" cy="859536"/>
          </a:xfrm>
          <a:prstGeom prst="roundRect">
            <a:avLst>
              <a:gd name="adj" fmla="val 14893"/>
            </a:avLst>
          </a:prstGeom>
          <a:noFill/>
          <a:ln w="12700">
            <a:solidFill>
              <a:srgbClr val="2A31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9411919" y="1463040"/>
            <a:ext cx="859536" cy="859536"/>
          </a:xfrm>
          <a:prstGeom prst="roundRect">
            <a:avLst>
              <a:gd name="adj" fmla="val 14893"/>
            </a:avLst>
          </a:prstGeom>
          <a:noFill/>
          <a:ln w="12700">
            <a:solidFill>
              <a:srgbClr val="2A31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472623" y="1463040"/>
            <a:ext cx="859536" cy="859536"/>
          </a:xfrm>
          <a:prstGeom prst="roundRect">
            <a:avLst>
              <a:gd name="adj" fmla="val 14893"/>
            </a:avLst>
          </a:prstGeom>
          <a:noFill/>
          <a:ln w="12700">
            <a:solidFill>
              <a:srgbClr val="2A31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8351215" y="2523744"/>
            <a:ext cx="859536" cy="859536"/>
          </a:xfrm>
          <a:prstGeom prst="roundRect">
            <a:avLst>
              <a:gd name="adj" fmla="val 14893"/>
            </a:avLst>
          </a:prstGeom>
          <a:noFill/>
          <a:ln w="12700">
            <a:solidFill>
              <a:srgbClr val="2A31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9411919" y="2523744"/>
            <a:ext cx="859536" cy="859536"/>
          </a:xfrm>
          <a:prstGeom prst="roundRect">
            <a:avLst>
              <a:gd name="adj" fmla="val 14893"/>
            </a:avLst>
          </a:prstGeom>
          <a:noFill/>
          <a:ln w="12700">
            <a:solidFill>
              <a:srgbClr val="2A31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10472623" y="2523744"/>
            <a:ext cx="859536" cy="859536"/>
          </a:xfrm>
          <a:prstGeom prst="roundRect">
            <a:avLst>
              <a:gd name="adj" fmla="val 14893"/>
            </a:avLst>
          </a:prstGeom>
          <a:noFill/>
          <a:ln w="12700">
            <a:solidFill>
              <a:srgbClr val="2A31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8351215" y="1463040"/>
            <a:ext cx="859536" cy="859536"/>
          </a:xfrm>
          <a:prstGeom prst="roundRect">
            <a:avLst>
              <a:gd name="adj" fmla="val 14893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10472623" y="2523744"/>
            <a:ext cx="859536" cy="859536"/>
          </a:xfrm>
          <a:prstGeom prst="roundRect">
            <a:avLst>
              <a:gd name="adj" fmla="val 14893"/>
            </a:avLst>
          </a:prstGeom>
          <a:solidFill>
            <a:srgbClr val="2740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51560" y="1572768"/>
            <a:ext cx="65836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MICROSOFT COPILOT AGENTIC BLOG · 시리즈 완본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1560" y="1993392"/>
            <a:ext cx="6675120" cy="1737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40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New Copilot Studio
CLI 에이전트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51560" y="3977639"/>
            <a:ext cx="640080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5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B6BECC"/>
                </a:solidFill>
                <a:latin typeface="Microsoft GothicNeo"/>
                <a:ea typeface="Microsoft GothicNeo"/>
                <a:cs typeface="Microsoft GothicNeo"/>
              </a:rPr>
              <a:t>하네스 설계 원리로 다시 읽는 Copilot Studio — 개념 · 빌드 · 실습 3부 완본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51560" y="4937760"/>
            <a:ext cx="2743200" cy="12700"/>
          </a:xfrm>
          <a:prstGeom prst="rect">
            <a:avLst/>
          </a:prstGeom>
          <a:solidFill>
            <a:srgbClr val="3941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051560" y="5138928"/>
            <a:ext cx="6400800" cy="10058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60000"/>
              </a:lnSpc>
              <a:spcBef>
                <a:spcPts val="0"/>
              </a:spcBef>
              <a:spcAft>
                <a:spcPts val="100"/>
              </a:spcAft>
            </a:pPr>
            <a:r>
              <a:rPr sz="1050" b="0">
                <a:solidFill>
                  <a:srgbClr val="8B93A3"/>
                </a:solidFill>
                <a:latin typeface="Microsoft GothicNeo"/>
                <a:ea typeface="Microsoft GothicNeo"/>
                <a:cs typeface="Microsoft GothicNeo"/>
              </a:rPr>
              <a:t>0부 개요 · 1부 What's New · 2부 빌드 개념 · 3부 실습(세일즈 어시스턴트)</a:t>
            </a:r>
          </a:p>
          <a:p>
            <a:pPr algn="l">
              <a:lnSpc>
                <a:spcPct val="160000"/>
              </a:lnSpc>
              <a:spcBef>
                <a:spcPts val="0"/>
              </a:spcBef>
              <a:spcAft>
                <a:spcPts val="100"/>
              </a:spcAft>
            </a:pPr>
            <a:r>
              <a:rPr sz="1050" b="0">
                <a:solidFill>
                  <a:srgbClr val="8B93A3"/>
                </a:solidFill>
                <a:latin typeface="Microsoft GothicNeo"/>
                <a:ea typeface="Microsoft GothicNeo"/>
                <a:cs typeface="Microsoft GothicNeo"/>
              </a:rPr>
              <a:t>원문 : chichoi1991.github.io/Agent_Blog  ·  2026-06-15</a:t>
            </a:r>
          </a:p>
          <a:p>
            <a:pPr algn="l">
              <a:lnSpc>
                <a:spcPct val="160000"/>
              </a:lnSpc>
              <a:spcBef>
                <a:spcPts val="0"/>
              </a:spcBef>
              <a:spcAft>
                <a:spcPts val="100"/>
              </a:spcAft>
            </a:pPr>
            <a:r>
              <a:rPr sz="1050" b="0">
                <a:solidFill>
                  <a:srgbClr val="8B93A3"/>
                </a:solidFill>
                <a:latin typeface="Microsoft GothicNeo"/>
                <a:ea typeface="Microsoft GothicNeo"/>
                <a:cs typeface="Microsoft GothicNeo"/>
              </a:rPr>
              <a:t>⚠ 프리뷰 기준 — 기능·화면·일정은 변경될 수 있습니다 (subject to change)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1부 · 2. 하네스 엔지니어링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황금률 — 과설계하지 마라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1부 · What's New (개념편)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10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1371600"/>
            <a:ext cx="11057839" cy="1201064"/>
          </a:xfrm>
          <a:prstGeom prst="roundRect">
            <a:avLst>
              <a:gd name="adj" fmla="val 4567"/>
            </a:avLst>
          </a:prstGeom>
          <a:solidFill>
            <a:srgbClr val="E9EE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66928" y="1371600"/>
            <a:ext cx="41148" cy="1201064"/>
          </a:xfrm>
          <a:prstGeom prst="rect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68096" y="1508760"/>
            <a:ext cx="10692079" cy="963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300"/>
              </a:spcAft>
            </a:pPr>
            <a:r>
              <a:rPr sz="1200" b="0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*하네스의 모든 구성요소는 '모델이 혼자 못 하는 것'에 대한 가정을 인코딩한다. 그 가정은 틀렸을 수도 있고, 모델이 좋아지면서 낡을 수도 있으니 끊임없이 스트레스 테스트하라. … </a:t>
            </a:r>
            <a:r>
              <a:rPr sz="1200" b="1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가능한 가장 단순한 해법에서 출발하고, 필요할 때만 복잡도를 더하라.</a:t>
            </a:r>
            <a:r>
              <a:rPr sz="1200" b="0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*</a:t>
            </a:r>
          </a:p>
          <a:p>
            <a:pPr>
              <a:lnSpc>
                <a:spcPct val="145000"/>
              </a:lnSpc>
              <a:spcAft>
                <a:spcPts val="300"/>
              </a:spcAft>
            </a:pPr>
            <a:r>
              <a:rPr sz="1200" b="0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— Anthropic, *Designing harnesses for long-running apps* / *Building Effective Agents*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66928" y="2883560"/>
            <a:ext cx="5364327" cy="1483893"/>
          </a:xfrm>
          <a:prstGeom prst="roundRect">
            <a:avLst>
              <a:gd name="adj" fmla="val 6162"/>
            </a:avLst>
          </a:prstGeom>
          <a:solidFill>
            <a:srgbClr val="FFFBEB"/>
          </a:solidFill>
          <a:ln w="12700">
            <a:solidFill>
              <a:srgbClr val="FDE6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3039008"/>
            <a:ext cx="4998567" cy="120957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150" b="1">
                <a:solidFill>
                  <a:srgbClr val="B45309"/>
                </a:solidFill>
                <a:latin typeface="Microsoft GothicNeo"/>
                <a:ea typeface="Microsoft GothicNeo"/>
                <a:cs typeface="Microsoft GothicNeo"/>
              </a:rPr>
              <a:t>"과설계하지 마라. 모델이 좋아지면 당신의 스캐폴딩은 낡는다."</a:t>
            </a:r>
          </a:p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15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추상적 조언이 아닙니다. Anthropic은 실제로 Opus 4.5용으로 만든 정교한 스캐폴딩(sprint 분해, context reset)을 Opus 4.6에서 </a:t>
            </a:r>
            <a:r>
              <a:rPr sz="1150" b="1">
                <a:solidFill>
                  <a:srgbClr val="B45309"/>
                </a:solidFill>
                <a:latin typeface="Microsoft GothicNeo"/>
                <a:ea typeface="Microsoft GothicNeo"/>
                <a:cs typeface="Microsoft GothicNeo"/>
              </a:rPr>
              <a:t>덜어냈습니다.</a:t>
            </a:r>
            <a:r>
              <a:rPr sz="115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 모델이 스스로 계획을 더 잘 세우게 되자, 하네스가 오히려 가벼워진 것.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60439" y="2883560"/>
            <a:ext cx="5364327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교육 포인트 — 멘탈모델 전환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60439" y="3285896"/>
            <a:ext cx="5364327" cy="960120"/>
          </a:xfrm>
          <a:prstGeom prst="roundRect">
            <a:avLst>
              <a:gd name="adj" fmla="val 9523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25031" y="3468776"/>
            <a:ext cx="5035143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이전</a:t>
            </a:r>
            <a:r>
              <a:rPr sz="12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— 대화 흐름(순서도)을 손으로 그림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25031" y="3761384"/>
            <a:ext cx="5035143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모든 분기를 미리 상상해야 했다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260439" y="4410608"/>
            <a:ext cx="5364327" cy="960120"/>
          </a:xfrm>
          <a:prstGeom prst="roundRect">
            <a:avLst>
              <a:gd name="adj" fmla="val 9523"/>
            </a:avLst>
          </a:prstGeom>
          <a:solidFill>
            <a:srgbClr val="E9EEFC"/>
          </a:solidFill>
          <a:ln w="12700">
            <a:solidFill>
              <a:srgbClr val="4169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425031" y="4593488"/>
            <a:ext cx="5035143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이후</a:t>
            </a:r>
            <a:r>
              <a:rPr sz="1200" b="0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 — 하네스에게 줄 지침·스킬·도구를 설계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25031" y="4886096"/>
            <a:ext cx="5035143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그리고 처음부터 과설계하지 않는다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1부 · 3. 에이전틱 루프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오케스트레이터 = 에이전틱 루프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1부 · What's New (개념편)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11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1371600"/>
            <a:ext cx="11057839" cy="632593"/>
          </a:xfrm>
          <a:prstGeom prst="roundRect">
            <a:avLst>
              <a:gd name="adj" fmla="val 14454"/>
            </a:avLst>
          </a:prstGeom>
          <a:solidFill>
            <a:srgbClr val="EFF6FF"/>
          </a:solidFill>
          <a:ln w="12700">
            <a:solidFill>
              <a:srgbClr val="BFDBF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1527048"/>
            <a:ext cx="10692079" cy="35827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150" b="1">
                <a:solidFill>
                  <a:srgbClr val="1D4ED8"/>
                </a:solidFill>
                <a:latin typeface="Microsoft GothicNeo"/>
                <a:ea typeface="Microsoft GothicNeo"/>
                <a:cs typeface="Microsoft GothicNeo"/>
              </a:rPr>
              <a:t>▶ 포인트</a:t>
            </a:r>
            <a:r>
              <a:rPr sz="1150" b="0">
                <a:solidFill>
                  <a:srgbClr val="1E40AF"/>
                </a:solidFill>
                <a:latin typeface="Microsoft GothicNeo"/>
                <a:ea typeface="Microsoft GothicNeo"/>
                <a:cs typeface="Microsoft GothicNeo"/>
              </a:rPr>
              <a:t> — 하네스의 심장은 "에이전틱 루프"다. 스킬·툴·메모리·서브에이전트는 전부 이 루프가 소비하는 재료일 뿐이다. 루프를 안 세우면 나머지가 공중에 뜬다.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6928" y="2278513"/>
            <a:ext cx="5364327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루프 1회전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66928" y="2644273"/>
            <a:ext cx="5364327" cy="767821"/>
          </a:xfrm>
          <a:prstGeom prst="roundRect">
            <a:avLst>
              <a:gd name="adj" fmla="val 11909"/>
            </a:avLst>
          </a:prstGeom>
          <a:solidFill>
            <a:srgbClr val="0D1117"/>
          </a:solidFill>
          <a:ln w="12700">
            <a:solidFill>
              <a:srgbClr val="21262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2799721"/>
            <a:ext cx="4998567" cy="58494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32000"/>
              </a:lnSpc>
              <a:spcAft>
                <a:spcPts val="0"/>
              </a:spcAft>
            </a:pPr>
            <a:r>
              <a:rPr sz="10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의도 해석  →  도구/스킬 선택  →  슬롯 필링  →  실행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1050">
                <a:solidFill>
                  <a:srgbClr val="7EE787"/>
                </a:solidFill>
                <a:latin typeface="Cascadia Code"/>
                <a:ea typeface="Cascadia Code"/>
                <a:cs typeface="Cascadia Code"/>
              </a:rPr>
              <a:t>        →  관찰(observe)  →  판단(완료?)  →  (필요시) 반복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6928" y="3485521"/>
            <a:ext cx="5364327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스킬·툴·서브에이전트·메모리는 독립 기능처럼 보이지만, 전부 이 루프 안에서만 의미를 가집니다.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60439" y="2278513"/>
            <a:ext cx="5364327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새 오케스트레이터가 강화한 4가지</a:t>
            </a:r>
          </a:p>
        </p:txBody>
      </p:sp>
      <p:sp>
        <p:nvSpPr>
          <p:cNvPr id="20" name="Oval 19"/>
          <p:cNvSpPr/>
          <p:nvPr/>
        </p:nvSpPr>
        <p:spPr>
          <a:xfrm>
            <a:off x="6260439" y="2662561"/>
            <a:ext cx="292608" cy="292608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17639" y="2676277"/>
            <a:ext cx="4907127" cy="2852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정확한 도구 선택 + 슬롯 필링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17639" y="2966142"/>
            <a:ext cx="4907127" cy="305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첫 시도에 올바른 도구를 올바른 입력으로 호출</a:t>
            </a:r>
          </a:p>
        </p:txBody>
      </p:sp>
      <p:sp>
        <p:nvSpPr>
          <p:cNvPr id="23" name="Oval 22"/>
          <p:cNvSpPr/>
          <p:nvPr/>
        </p:nvSpPr>
        <p:spPr>
          <a:xfrm>
            <a:off x="6260439" y="3399179"/>
            <a:ext cx="292608" cy="292608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717639" y="3412895"/>
            <a:ext cx="4907127" cy="2852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재귀적 작업 실행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17639" y="3702759"/>
            <a:ext cx="4907127" cy="305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문제를 단계로 쪼개 끝까지 체계적으로 반복</a:t>
            </a:r>
          </a:p>
        </p:txBody>
      </p:sp>
      <p:sp>
        <p:nvSpPr>
          <p:cNvPr id="26" name="Oval 25"/>
          <p:cNvSpPr/>
          <p:nvPr/>
        </p:nvSpPr>
        <p:spPr>
          <a:xfrm>
            <a:off x="6260439" y="4135796"/>
            <a:ext cx="292608" cy="292608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3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717639" y="4149512"/>
            <a:ext cx="4907127" cy="2852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적응(adaptation)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717639" y="4439377"/>
            <a:ext cx="4907127" cy="305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실패·에러 시 자동 재시도하거나 대안 경로를 찾아 계속</a:t>
            </a:r>
          </a:p>
        </p:txBody>
      </p:sp>
      <p:sp>
        <p:nvSpPr>
          <p:cNvPr id="29" name="Oval 28"/>
          <p:cNvSpPr/>
          <p:nvPr/>
        </p:nvSpPr>
        <p:spPr>
          <a:xfrm>
            <a:off x="6260439" y="4872414"/>
            <a:ext cx="292608" cy="292608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717639" y="4886130"/>
            <a:ext cx="4907127" cy="2852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장기 지시 준수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717639" y="5175995"/>
            <a:ext cx="4907127" cy="305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긴 세션 내내 원래 지침을 유지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566928" y="4436497"/>
            <a:ext cx="5364327" cy="609390"/>
          </a:xfrm>
          <a:prstGeom prst="roundRect">
            <a:avLst>
              <a:gd name="adj" fmla="val 15005"/>
            </a:avLst>
          </a:prstGeom>
          <a:solidFill>
            <a:srgbClr val="FFFBEB"/>
          </a:solidFill>
          <a:ln w="12700">
            <a:solidFill>
              <a:srgbClr val="FDE6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49808" y="4591945"/>
            <a:ext cx="4998567" cy="3350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05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괄호 안 정량 수치는 </a:t>
            </a:r>
            <a:r>
              <a:rPr sz="1050" b="1">
                <a:solidFill>
                  <a:srgbClr val="B45309"/>
                </a:solidFill>
                <a:latin typeface="Microsoft GothicNeo"/>
                <a:ea typeface="Microsoft GothicNeo"/>
                <a:cs typeface="Microsoft GothicNeo"/>
              </a:rPr>
              <a:t>내부 평가(NDA)</a:t>
            </a:r>
            <a:r>
              <a:rPr sz="105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 자료이므로 외부 배포 자료에서는 제외하세요.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1부 · 3. 에이전틱 루프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신뢰성에 집중하는 진짜 이유 — 두 실패 상황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1부 · What's New (개념편)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12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1371600"/>
            <a:ext cx="5364327" cy="2697480"/>
          </a:xfrm>
          <a:prstGeom prst="roundRect">
            <a:avLst>
              <a:gd name="adj" fmla="val 4067"/>
            </a:avLst>
          </a:prstGeom>
          <a:solidFill>
            <a:srgbClr val="FFFFFF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04672" y="1572768"/>
            <a:ext cx="4888839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실패 상황 1</a:t>
            </a:r>
            <a:r>
              <a:rPr sz="12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— 컨텍스트 일관성 상실 + "context anxiety"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4672" y="1975104"/>
            <a:ext cx="4888839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컨텍스트 창이 차오르면 모델이 일관성을 잃습니다. 더 심하게는, 한계에 가까워졌다고 느끼면 작업을 조급하게 마무리합니다.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04672" y="2761488"/>
            <a:ext cx="488883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해법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4672" y="3054096"/>
            <a:ext cx="4888839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indent="-164592" marL="164592">
              <a:lnSpc>
                <a:spcPct val="140000"/>
              </a:lnSpc>
              <a:spcAft>
                <a:spcPts val="600"/>
              </a:spcAft>
            </a:pPr>
            <a:r>
              <a:rPr sz="10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0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Compaction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— 대화를 요약·압축해 같은 에이전트가 짧아진 이력으로 계속</a:t>
            </a:r>
          </a:p>
          <a:p>
            <a:pPr indent="-164592" marL="164592">
              <a:lnSpc>
                <a:spcPct val="140000"/>
              </a:lnSpc>
              <a:spcAft>
                <a:spcPts val="600"/>
              </a:spcAft>
            </a:pPr>
            <a:r>
              <a:rPr sz="10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0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Context reset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— 컨텍스트를 비우고 새 에이전트로, 구조화된 핸드오프로 상태 전달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0439" y="1371600"/>
            <a:ext cx="5364327" cy="2697480"/>
          </a:xfrm>
          <a:prstGeom prst="roundRect">
            <a:avLst>
              <a:gd name="adj" fmla="val 4067"/>
            </a:avLst>
          </a:prstGeom>
          <a:solidFill>
            <a:srgbClr val="FFFFFF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98183" y="1572768"/>
            <a:ext cx="4888839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실패 상황 2</a:t>
            </a:r>
            <a:r>
              <a:rPr sz="12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— 자기 평가의 관대함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98183" y="1975104"/>
            <a:ext cx="4888839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모델은 자기 결과물을 평가하라고 하면 거의 항상 과대 칭찬합니다. 해법은 </a:t>
            </a:r>
            <a:r>
              <a:rPr sz="1100" b="1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작업자(generator)와 평가자(evaluator)를 분리</a:t>
            </a:r>
            <a:r>
              <a:rPr sz="11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하는 것.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98183" y="2761488"/>
            <a:ext cx="4888839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Anthropic은 GAN에서 착안해 generator↔evaluator 루프를 만들었고, "자기 일을 비판하게 만드는 것보다 </a:t>
            </a:r>
            <a:r>
              <a:rPr sz="1100" b="1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별도 평가자를 회의적으로 튜닝</a:t>
            </a:r>
            <a:r>
              <a:rPr sz="11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하는 게 훨씬 쉽다"고 결론냈습니다.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66928" y="4242816"/>
            <a:ext cx="11057839" cy="632593"/>
          </a:xfrm>
          <a:prstGeom prst="roundRect">
            <a:avLst>
              <a:gd name="adj" fmla="val 14454"/>
            </a:avLst>
          </a:prstGeom>
          <a:solidFill>
            <a:srgbClr val="F0FDF4"/>
          </a:solidFill>
          <a:ln w="12700">
            <a:solidFill>
              <a:srgbClr val="BBF7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49808" y="4398264"/>
            <a:ext cx="10692079" cy="35827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150" b="0">
                <a:solidFill>
                  <a:srgbClr val="166534"/>
                </a:solidFill>
                <a:latin typeface="Microsoft GothicNeo"/>
                <a:ea typeface="Microsoft GothicNeo"/>
                <a:cs typeface="Microsoft GothicNeo"/>
              </a:rPr>
              <a:t>→ 이 </a:t>
            </a:r>
            <a:r>
              <a:rPr sz="1150" b="1">
                <a:solidFill>
                  <a:srgbClr val="15803D"/>
                </a:solidFill>
                <a:latin typeface="Microsoft GothicNeo"/>
                <a:ea typeface="Microsoft GothicNeo"/>
                <a:cs typeface="Microsoft GothicNeo"/>
              </a:rPr>
              <a:t>"평가자 분리"</a:t>
            </a:r>
            <a:r>
              <a:rPr sz="1150" b="0">
                <a:solidFill>
                  <a:srgbClr val="166534"/>
                </a:solidFill>
                <a:latin typeface="Microsoft GothicNeo"/>
                <a:ea typeface="Microsoft GothicNeo"/>
                <a:cs typeface="Microsoft GothicNeo"/>
              </a:rPr>
              <a:t> 원리가 New Copilot Studio의 </a:t>
            </a:r>
            <a:r>
              <a:rPr sz="1150" b="1">
                <a:solidFill>
                  <a:srgbClr val="15803D"/>
                </a:solidFill>
                <a:latin typeface="Microsoft GothicNeo"/>
                <a:ea typeface="Microsoft GothicNeo"/>
                <a:cs typeface="Microsoft GothicNeo"/>
              </a:rPr>
              <a:t>풀페이지 테스트 + 노드별 eval</a:t>
            </a:r>
            <a:r>
              <a:rPr sz="1150" b="0">
                <a:solidFill>
                  <a:srgbClr val="166534"/>
                </a:solidFill>
                <a:latin typeface="Microsoft GothicNeo"/>
                <a:ea typeface="Microsoft GothicNeo"/>
                <a:cs typeface="Microsoft GothicNeo"/>
              </a:rPr>
              <a:t>로 직결됩니다.</a:t>
            </a:r>
          </a:p>
        </p:txBody>
      </p:sp>
      <p:graphicFrame>
        <p:nvGraphicFramePr>
          <p:cNvPr id="24" name="Table 23"/>
          <p:cNvGraphicFramePr>
            <a:graphicFrameLocks noGrp="1"/>
          </p:cNvGraphicFramePr>
          <p:nvPr/>
        </p:nvGraphicFramePr>
        <p:xfrm>
          <a:off x="566928" y="5094865"/>
          <a:ext cx="11057838" cy="1078992"/>
        </p:xfrm>
        <a:graphic>
          <a:graphicData uri="http://schemas.openxmlformats.org/drawingml/2006/table">
            <a:tbl>
              <a:tblPr firstRow="0" bandRow="0"/>
              <a:tblGrid>
                <a:gridCol w="1644967"/>
                <a:gridCol w="9412871"/>
              </a:tblGrid>
              <a:tr h="31089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구분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동작 방식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</a:tr>
              <a:tr h="384048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이전 모델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"송장 PDF에서 금액 추출 → 임계값 비교 → 승인/반려"를 노드로 일일이 분기. 새 PDF 양식이 오면 깨짐.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새 모델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목표("송장을 검토해 승인 여부 판단")와 도구만 주면, 루프가 알아서 추출·비교·판단하고 실패 시 재시도하거나 다른 방법을 시도.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1부 · 3. 스킬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스킬 — load-on-demand markdown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1부 · What's New (개념편)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13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1371600"/>
            <a:ext cx="11057839" cy="899426"/>
          </a:xfrm>
          <a:prstGeom prst="roundRect">
            <a:avLst>
              <a:gd name="adj" fmla="val 10166"/>
            </a:avLst>
          </a:prstGeom>
          <a:solidFill>
            <a:srgbClr val="EFF6FF"/>
          </a:solidFill>
          <a:ln w="12700">
            <a:solidFill>
              <a:srgbClr val="BFDBF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1527048"/>
            <a:ext cx="10692079" cy="62510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150" b="1">
                <a:solidFill>
                  <a:srgbClr val="1D4ED8"/>
                </a:solidFill>
                <a:latin typeface="Microsoft GothicNeo"/>
                <a:ea typeface="Microsoft GothicNeo"/>
                <a:cs typeface="Microsoft GothicNeo"/>
              </a:rPr>
              <a:t>▶ 포인트</a:t>
            </a:r>
            <a:r>
              <a:rPr sz="1150" b="0">
                <a:solidFill>
                  <a:srgbClr val="1E40AF"/>
                </a:solidFill>
                <a:latin typeface="Microsoft GothicNeo"/>
                <a:ea typeface="Microsoft GothicNeo"/>
                <a:cs typeface="Microsoft GothicNeo"/>
              </a:rPr>
              <a:t> — 스킬은 "X를 어떻게 하는지"를 markdown으로 한 번 적어두고 필요할 때만 불러 쓰는 재사용 지침이다. 단순 편의 기능이 아니라 Anthropic이 말하는 </a:t>
            </a:r>
            <a:r>
              <a:rPr sz="1150" b="1">
                <a:solidFill>
                  <a:srgbClr val="1D4ED8"/>
                </a:solidFill>
                <a:latin typeface="Microsoft GothicNeo"/>
                <a:ea typeface="Microsoft GothicNeo"/>
                <a:cs typeface="Microsoft GothicNeo"/>
              </a:rPr>
              <a:t>"just-in-time 컨텍스트"의 엔터프라이즈 구현</a:t>
            </a:r>
            <a:r>
              <a:rPr sz="1150" b="0">
                <a:solidFill>
                  <a:srgbClr val="1E40AF"/>
                </a:solidFill>
                <a:latin typeface="Microsoft GothicNeo"/>
                <a:ea typeface="Microsoft GothicNeo"/>
                <a:cs typeface="Microsoft GothicNeo"/>
              </a:rPr>
              <a:t>이며, 외부(GitHub Copilot·Claude) 스킬까지 그대로 가져올 수 있는 업계 호환 자산이다.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2545346"/>
            <a:ext cx="3490874" cy="1417320"/>
          </a:xfrm>
          <a:prstGeom prst="roundRect">
            <a:avLst>
              <a:gd name="adj" fmla="val 7741"/>
            </a:avLst>
          </a:prstGeom>
          <a:solidFill>
            <a:srgbClr val="FFFFFF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86384" y="2728226"/>
            <a:ext cx="3051962" cy="29089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온디맨드 로드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86384" y="3046552"/>
            <a:ext cx="3051962" cy="76981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평소엔 컨텍스트에 넣지 않다가, 그 작업이 필요해질 때만 로드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350410" y="2545346"/>
            <a:ext cx="3490874" cy="1417320"/>
          </a:xfrm>
          <a:prstGeom prst="roundRect">
            <a:avLst>
              <a:gd name="adj" fmla="val 7741"/>
            </a:avLst>
          </a:prstGeom>
          <a:solidFill>
            <a:srgbClr val="FFFFFF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569866" y="2728226"/>
            <a:ext cx="3051962" cy="29089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use case 패키징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69866" y="3046552"/>
            <a:ext cx="3051962" cy="76981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언제·어떻게 정보를 묻고 보여줄지까지 한 묶음으로 packaging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133892" y="2545346"/>
            <a:ext cx="3490874" cy="1417320"/>
          </a:xfrm>
          <a:prstGeom prst="roundRect">
            <a:avLst>
              <a:gd name="adj" fmla="val 7741"/>
            </a:avLst>
          </a:prstGeom>
          <a:solidFill>
            <a:srgbClr val="FFFFFF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353348" y="2728226"/>
            <a:ext cx="3051962" cy="29089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여러 에이전트 재사용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353348" y="3046552"/>
            <a:ext cx="3051962" cy="76981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한 번 만들면 조직 내 여러 에이전트가 그대로 재사용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6928" y="4255274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왜 "필요할 때만 로드"인가 — 컨텍스트 엔지니어링의 핵심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66928" y="4639322"/>
            <a:ext cx="11057839" cy="1645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indent="-164592" marL="164592">
              <a:lnSpc>
                <a:spcPct val="140000"/>
              </a:lnSpc>
              <a:spcAft>
                <a:spcPts val="800"/>
              </a:spcAft>
            </a:pPr>
            <a:r>
              <a:rPr sz="11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1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컨텍스트는 유한 자원(attention budget)</a:t>
            </a:r>
            <a:r>
              <a:rPr sz="11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— 트랜스포머는 n개 토큰에 대해 n² 쌍 관계를 계산하므로, 컨텍스트가 길어질수록 주의가 얇게 퍼집니다.</a:t>
            </a:r>
          </a:p>
          <a:p>
            <a:pPr indent="-164592" marL="164592">
              <a:lnSpc>
                <a:spcPct val="140000"/>
              </a:lnSpc>
              <a:spcAft>
                <a:spcPts val="800"/>
              </a:spcAft>
            </a:pPr>
            <a:r>
              <a:rPr sz="11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1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Context rot(컨텍스트 부패)</a:t>
            </a:r>
            <a:r>
              <a:rPr sz="11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— 토큰 수가 늘수록 모델의 회상 정확도가 떨어집니다. 큰 컨텍스트 창이 답이 아닙니다.</a:t>
            </a:r>
          </a:p>
          <a:p>
            <a:pPr indent="-164592" marL="164592">
              <a:lnSpc>
                <a:spcPct val="140000"/>
              </a:lnSpc>
              <a:spcAft>
                <a:spcPts val="800"/>
              </a:spcAft>
            </a:pPr>
            <a:r>
              <a:rPr sz="11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1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목표는 "원하는 결과를 낼 가장 작은 고신호(high-signal) 토큰 집합"을 찾는 것.</a:t>
            </a:r>
          </a:p>
          <a:p>
            <a:pPr indent="-164592" marL="164592">
              <a:lnSpc>
                <a:spcPct val="140000"/>
              </a:lnSpc>
              <a:spcAft>
                <a:spcPts val="800"/>
              </a:spcAft>
            </a:pPr>
            <a:r>
              <a:rPr sz="11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1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Just-in-time 검색</a:t>
            </a:r>
            <a:r>
              <a:rPr sz="11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— 경량 식별자(파일 경로·쿼리·링크)만 들고 있다가 런타임에 필요한 것만 로드. Claude Code의 </a:t>
            </a:r>
            <a:r>
              <a:rPr sz="1100" b="0">
                <a:solidFill>
                  <a:srgbClr val="27409C"/>
                </a:solidFill>
                <a:latin typeface="Cascadia Code"/>
                <a:ea typeface="Cascadia Code"/>
                <a:cs typeface="Cascadia Code"/>
              </a:rPr>
              <a:t>CLAUDE.md</a:t>
            </a:r>
            <a:r>
              <a:rPr sz="11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+ </a:t>
            </a:r>
            <a:r>
              <a:rPr sz="1100" b="0">
                <a:solidFill>
                  <a:srgbClr val="27409C"/>
                </a:solidFill>
                <a:latin typeface="Cascadia Code"/>
                <a:ea typeface="Cascadia Code"/>
                <a:cs typeface="Cascadia Code"/>
              </a:rPr>
              <a:t>glob</a:t>
            </a:r>
            <a:r>
              <a:rPr sz="11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/</a:t>
            </a:r>
            <a:r>
              <a:rPr sz="1100" b="0">
                <a:solidFill>
                  <a:srgbClr val="27409C"/>
                </a:solidFill>
                <a:latin typeface="Cascadia Code"/>
                <a:ea typeface="Cascadia Code"/>
                <a:cs typeface="Cascadia Code"/>
              </a:rPr>
              <a:t>grep</a:t>
            </a:r>
            <a:r>
              <a:rPr sz="11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가 정확히 이 패턴.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1부 · 3. 스킬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업계 호환성 · 로드맵 · 클래식과의 관계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1부 · What's New (개념편)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14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6928" y="1371600"/>
            <a:ext cx="5364327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외부 자산 재활용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66928" y="1719072"/>
            <a:ext cx="5364327" cy="10058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indent="-164592" marL="164592">
              <a:lnSpc>
                <a:spcPct val="140000"/>
              </a:lnSpc>
              <a:spcAft>
                <a:spcPts val="600"/>
              </a:spcAft>
            </a:pPr>
            <a:r>
              <a:rPr sz="11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1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GitHub Copilot 스킬</a:t>
            </a:r>
            <a:r>
              <a:rPr sz="11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import</a:t>
            </a:r>
          </a:p>
          <a:p>
            <a:pPr indent="-164592" marL="164592">
              <a:lnSpc>
                <a:spcPct val="140000"/>
              </a:lnSpc>
              <a:spcAft>
                <a:spcPts val="600"/>
              </a:spcAft>
            </a:pPr>
            <a:r>
              <a:rPr sz="11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1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Claude Code(Claude) 스킬</a:t>
            </a:r>
            <a:r>
              <a:rPr sz="11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import</a:t>
            </a:r>
          </a:p>
          <a:p>
            <a:pPr indent="-164592" marL="164592">
              <a:lnSpc>
                <a:spcPct val="140000"/>
              </a:lnSpc>
              <a:spcAft>
                <a:spcPts val="600"/>
              </a:spcAft>
            </a:pPr>
            <a:r>
              <a:rPr sz="11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1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Copilot Cowork 등 타 플랫폼 스킬도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2670048"/>
            <a:ext cx="5364327" cy="1131455"/>
          </a:xfrm>
          <a:prstGeom prst="roundRect">
            <a:avLst>
              <a:gd name="adj" fmla="val 8081"/>
            </a:avLst>
          </a:prstGeom>
          <a:solidFill>
            <a:srgbClr val="F0FDF4"/>
          </a:solidFill>
          <a:ln w="12700">
            <a:solidFill>
              <a:srgbClr val="BBF7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49808" y="2825496"/>
            <a:ext cx="4998567" cy="8571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100" b="0">
                <a:solidFill>
                  <a:srgbClr val="166534"/>
                </a:solidFill>
                <a:latin typeface="Microsoft GothicNeo"/>
                <a:ea typeface="Microsoft GothicNeo"/>
                <a:cs typeface="Microsoft GothicNeo"/>
              </a:rPr>
              <a:t>Anthropic은 frontend-design 같은 스킬을 공개 </a:t>
            </a:r>
            <a:r>
              <a:rPr sz="1050" b="0">
                <a:solidFill>
                  <a:srgbClr val="166534"/>
                </a:solidFill>
                <a:latin typeface="Cascadia Code"/>
                <a:ea typeface="Cascadia Code"/>
                <a:cs typeface="Cascadia Code"/>
              </a:rPr>
              <a:t>SKILL.md</a:t>
            </a:r>
            <a:r>
              <a:rPr sz="1100" b="0">
                <a:solidFill>
                  <a:srgbClr val="166534"/>
                </a:solidFill>
                <a:latin typeface="Microsoft GothicNeo"/>
                <a:ea typeface="Microsoft GothicNeo"/>
                <a:cs typeface="Microsoft GothicNeo"/>
              </a:rPr>
              <a:t>로 배포합니다. New Copilot Studio가 이런 스킬을 import한다는 건, </a:t>
            </a:r>
            <a:r>
              <a:rPr sz="1100" b="1">
                <a:solidFill>
                  <a:srgbClr val="15803D"/>
                </a:solidFill>
                <a:latin typeface="Microsoft GothicNeo"/>
                <a:ea typeface="Microsoft GothicNeo"/>
                <a:cs typeface="Microsoft GothicNeo"/>
              </a:rPr>
              <a:t>Microsoft 울타리 밖 오픈소스 생태계 자산을 직접 끌어 쓴다</a:t>
            </a:r>
            <a:r>
              <a:rPr sz="1100" b="0">
                <a:solidFill>
                  <a:srgbClr val="166534"/>
                </a:solidFill>
                <a:latin typeface="Microsoft GothicNeo"/>
                <a:ea typeface="Microsoft GothicNeo"/>
                <a:cs typeface="Microsoft GothicNeo"/>
              </a:rPr>
              <a:t>는 의미입니다.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60439" y="1371600"/>
            <a:ext cx="5364327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스킬 로드맵</a:t>
            </a:r>
          </a:p>
        </p:txBody>
      </p:sp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6260439" y="1719072"/>
          <a:ext cx="5364326" cy="1737360"/>
        </p:xfrm>
        <a:graphic>
          <a:graphicData uri="http://schemas.openxmlformats.org/drawingml/2006/table">
            <a:tbl>
              <a:tblPr firstRow="0" bandRow="0"/>
              <a:tblGrid>
                <a:gridCol w="1698703"/>
                <a:gridCol w="2413947"/>
                <a:gridCol w="1251676"/>
              </a:tblGrid>
              <a:tr h="31089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항목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내용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시점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Reusable / import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디자이너 작성 또는 외부 import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Preview 06/2026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Skills with resources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문서·템플릿·python 등 리소스 동봉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Preview 06/2026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Skill marketplace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조직 내 공유·자동 최신화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Preview 06/2026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566928" y="4023360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클래식과의 관계</a:t>
            </a:r>
          </a:p>
        </p:txBody>
      </p:sp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566928" y="4407408"/>
          <a:ext cx="11057838" cy="1572768"/>
        </p:xfrm>
        <a:graphic>
          <a:graphicData uri="http://schemas.openxmlformats.org/drawingml/2006/table">
            <a:tbl>
              <a:tblPr firstRow="0" bandRow="0"/>
              <a:tblGrid>
                <a:gridCol w="1827742"/>
                <a:gridCol w="3472709"/>
                <a:gridCol w="5757387"/>
              </a:tblGrid>
              <a:tr h="31089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클래식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New Copilot Studio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비고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</a:tr>
              <a:tr h="420624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Topics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스킬 + 워크플로우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스킬이 "특정 상황의 응답 방법"을, 워크플로우가 "여러 액션 엮기"를 담당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20624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Prompts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스킬(에이전트) / agent node(워크플로우)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새 코어 전환으로 대체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20624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토픽 확장점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향후 릴리스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수신/발신 메시지 가로채기 등. 클래식 토픽은 클래식 에이전트에 존속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1부 · 4. 툴 · MCP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툴 = 에이전트의 손발 · 설계 3원칙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1부 · What's New (개념편)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15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1371600"/>
            <a:ext cx="11057839" cy="899426"/>
          </a:xfrm>
          <a:prstGeom prst="roundRect">
            <a:avLst>
              <a:gd name="adj" fmla="val 10166"/>
            </a:avLst>
          </a:prstGeom>
          <a:solidFill>
            <a:srgbClr val="EFF6FF"/>
          </a:solidFill>
          <a:ln w="12700">
            <a:solidFill>
              <a:srgbClr val="BFDBF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1527048"/>
            <a:ext cx="10692079" cy="62510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150" b="1">
                <a:solidFill>
                  <a:srgbClr val="1D4ED8"/>
                </a:solidFill>
                <a:latin typeface="Microsoft GothicNeo"/>
                <a:ea typeface="Microsoft GothicNeo"/>
                <a:cs typeface="Microsoft GothicNeo"/>
              </a:rPr>
              <a:t>▶ 포인트</a:t>
            </a:r>
            <a:r>
              <a:rPr sz="1150" b="0">
                <a:solidFill>
                  <a:srgbClr val="1E40AF"/>
                </a:solidFill>
                <a:latin typeface="Microsoft GothicNeo"/>
                <a:ea typeface="Microsoft GothicNeo"/>
                <a:cs typeface="Microsoft GothicNeo"/>
              </a:rPr>
              <a:t> — 툴은 에이전트가 외부 세계에서 실제로 행동하는 손발이다. </a:t>
            </a:r>
            <a:r>
              <a:rPr sz="1150" b="1">
                <a:solidFill>
                  <a:srgbClr val="1D4ED8"/>
                </a:solidFill>
                <a:latin typeface="Microsoft GothicNeo"/>
                <a:ea typeface="Microsoft GothicNeo"/>
                <a:cs typeface="Microsoft GothicNeo"/>
              </a:rPr>
              <a:t>"커넥터(Microsoft 자산) + MCP(업계 표준)"</a:t>
            </a:r>
            <a:r>
              <a:rPr sz="1150" b="0">
                <a:solidFill>
                  <a:srgbClr val="1E40AF"/>
                </a:solidFill>
                <a:latin typeface="Microsoft GothicNeo"/>
                <a:ea typeface="Microsoft GothicNeo"/>
                <a:cs typeface="Microsoft GothicNeo"/>
              </a:rPr>
              <a:t> 두 축으로 이해하라. 그리고 Anthropic의 경고를 새겨라 — 도구를 많이 붙일수록 좋은 게 아니라, 오히려 에이전트를 망친다.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6928" y="2545346"/>
            <a:ext cx="5364327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Anthropic의 툴 설계 3원칙</a:t>
            </a:r>
          </a:p>
        </p:txBody>
      </p:sp>
      <p:sp>
        <p:nvSpPr>
          <p:cNvPr id="16" name="Oval 15"/>
          <p:cNvSpPr/>
          <p:nvPr/>
        </p:nvSpPr>
        <p:spPr>
          <a:xfrm>
            <a:off x="566928" y="2947682"/>
            <a:ext cx="292608" cy="292608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24127" y="2961398"/>
            <a:ext cx="4907127" cy="2852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툴은 토큰 효율적이어야 한다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24127" y="3251263"/>
            <a:ext cx="4907127" cy="305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결과를 간결하게 반환</a:t>
            </a:r>
          </a:p>
        </p:txBody>
      </p:sp>
      <p:sp>
        <p:nvSpPr>
          <p:cNvPr id="19" name="Oval 18"/>
          <p:cNvSpPr/>
          <p:nvPr/>
        </p:nvSpPr>
        <p:spPr>
          <a:xfrm>
            <a:off x="566928" y="3684300"/>
            <a:ext cx="292608" cy="292608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24127" y="3698016"/>
            <a:ext cx="4907127" cy="2852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기능이 겹치지 않아야 한다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24127" y="3987881"/>
            <a:ext cx="4907127" cy="305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"엔지니어조차 어떤 툴을 써야 할지 단언 못 하면, 에이전트는 절대 더 못 한다."</a:t>
            </a:r>
          </a:p>
        </p:txBody>
      </p:sp>
      <p:sp>
        <p:nvSpPr>
          <p:cNvPr id="22" name="Oval 21"/>
          <p:cNvSpPr/>
          <p:nvPr/>
        </p:nvSpPr>
        <p:spPr>
          <a:xfrm>
            <a:off x="566928" y="4420918"/>
            <a:ext cx="292608" cy="292608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24127" y="4434634"/>
            <a:ext cx="4907127" cy="2852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최소 viable 툴셋으로 큐레이션하라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24127" y="4724499"/>
            <a:ext cx="4907127" cy="305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가장 흔한 실패가 비대한 툴셋(기능 과잉·모호한 선택 지점)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66928" y="5212400"/>
            <a:ext cx="5364327" cy="876223"/>
          </a:xfrm>
          <a:prstGeom prst="roundRect">
            <a:avLst>
              <a:gd name="adj" fmla="val 10435"/>
            </a:avLst>
          </a:prstGeom>
          <a:solidFill>
            <a:srgbClr val="FFFBEB"/>
          </a:solidFill>
          <a:ln w="12700">
            <a:solidFill>
              <a:srgbClr val="FDE6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49808" y="5367848"/>
            <a:ext cx="4998567" cy="6019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100" b="1">
                <a:solidFill>
                  <a:srgbClr val="B45309"/>
                </a:solidFill>
                <a:latin typeface="Microsoft GothicNeo"/>
                <a:ea typeface="Microsoft GothicNeo"/>
                <a:cs typeface="Microsoft GothicNeo"/>
              </a:rPr>
              <a:t>실습 시사점</a:t>
            </a:r>
            <a:r>
              <a:rPr sz="110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 — 커넥터/도구를 무지성으로 다 붙이지 마세요. 목적당 최소 도구만. 도구가 10개면 에이전트는 매 턴 "뭘 쓸지" 헷갈립니다.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260439" y="2545346"/>
            <a:ext cx="5364327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두 개의 축</a:t>
            </a:r>
          </a:p>
        </p:txBody>
      </p:sp>
      <p:graphicFrame>
        <p:nvGraphicFramePr>
          <p:cNvPr id="28" name="Table 27"/>
          <p:cNvGraphicFramePr>
            <a:graphicFrameLocks noGrp="1"/>
          </p:cNvGraphicFramePr>
          <p:nvPr/>
        </p:nvGraphicFramePr>
        <p:xfrm>
          <a:off x="6260439" y="2911106"/>
          <a:ext cx="5364327" cy="1627632"/>
        </p:xfrm>
        <a:graphic>
          <a:graphicData uri="http://schemas.openxmlformats.org/drawingml/2006/table">
            <a:tbl>
              <a:tblPr firstRow="0" bandRow="0"/>
              <a:tblGrid>
                <a:gridCol w="1363812"/>
                <a:gridCol w="4000515"/>
              </a:tblGrid>
              <a:tr h="31089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축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정체 / 성격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</a:tr>
              <a:tr h="658368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커넥터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Power Platform 1,000+ 커넥터 — Microsoft 고유 자산, 검증된 엔터프라이즈 연결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658368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MCP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Model Context Protocol — 에이전트-도구 연결 업계 표준. Microsoft 독점 아님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9" name="Rounded Rectangle 28"/>
          <p:cNvSpPr/>
          <p:nvPr/>
        </p:nvSpPr>
        <p:spPr>
          <a:xfrm>
            <a:off x="6260439" y="4648466"/>
            <a:ext cx="5364327" cy="1096651"/>
          </a:xfrm>
          <a:prstGeom prst="roundRect">
            <a:avLst>
              <a:gd name="adj" fmla="val 8338"/>
            </a:avLst>
          </a:prstGeom>
          <a:solidFill>
            <a:srgbClr val="EFF6FF"/>
          </a:solidFill>
          <a:ln w="12700">
            <a:solidFill>
              <a:srgbClr val="BFDBF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443319" y="4803914"/>
            <a:ext cx="4998567" cy="82233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050" b="1">
                <a:solidFill>
                  <a:srgbClr val="1D4ED8"/>
                </a:solidFill>
                <a:latin typeface="Microsoft GothicNeo"/>
                <a:ea typeface="Microsoft GothicNeo"/>
                <a:cs typeface="Microsoft GothicNeo"/>
              </a:rPr>
              <a:t>MCP가 왜 중요한가</a:t>
            </a:r>
            <a:r>
              <a:rPr sz="1050" b="0">
                <a:solidFill>
                  <a:srgbClr val="1E40AF"/>
                </a:solidFill>
                <a:latin typeface="Microsoft GothicNeo"/>
                <a:ea typeface="Microsoft GothicNeo"/>
                <a:cs typeface="Microsoft GothicNeo"/>
              </a:rPr>
              <a:t> — 커넥터로 못 닿는 광범위한 도구·앱을 표준 방식으로 붙이되, Microsoft 보안·권한·컴플라이언스 경계 안에서 실행한다는 의미입니다. 워크플로우 노드도 MCP 도구를 호출할 수 있습니다(휴먼인더루프 포함, Preview 06/2026).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1부 · 5. 서브에이전트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서브에이전트 — 본질은 컨텍스트 격리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1부 · What's New (개념편)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16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1371600"/>
            <a:ext cx="11057839" cy="899426"/>
          </a:xfrm>
          <a:prstGeom prst="roundRect">
            <a:avLst>
              <a:gd name="adj" fmla="val 10166"/>
            </a:avLst>
          </a:prstGeom>
          <a:solidFill>
            <a:srgbClr val="EFF6FF"/>
          </a:solidFill>
          <a:ln w="12700">
            <a:solidFill>
              <a:srgbClr val="BFDBF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1527048"/>
            <a:ext cx="10692079" cy="62510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150" b="1">
                <a:solidFill>
                  <a:srgbClr val="1D4ED8"/>
                </a:solidFill>
                <a:latin typeface="Microsoft GothicNeo"/>
                <a:ea typeface="Microsoft GothicNeo"/>
                <a:cs typeface="Microsoft GothicNeo"/>
              </a:rPr>
              <a:t>▶ 포인트</a:t>
            </a:r>
            <a:r>
              <a:rPr sz="1150" b="0">
                <a:solidFill>
                  <a:srgbClr val="1E40AF"/>
                </a:solidFill>
                <a:latin typeface="Microsoft GothicNeo"/>
                <a:ea typeface="Microsoft GothicNeo"/>
                <a:cs typeface="Microsoft GothicNeo"/>
              </a:rPr>
              <a:t> — 서브에이전트의 본질은 "컨텍스트 격리"다. 전문 에이전트가 깨끗한 컨텍스트에서 깊이 작업하고 요약만 돌려주면, 메인 에이전트는 깔끔하게 유지된다. New Copilot Studio는 클래식의 child agent를 버리고 </a:t>
            </a:r>
            <a:r>
              <a:rPr sz="1150" b="1">
                <a:solidFill>
                  <a:srgbClr val="1D4ED8"/>
                </a:solidFill>
                <a:latin typeface="Microsoft GothicNeo"/>
                <a:ea typeface="Microsoft GothicNeo"/>
                <a:cs typeface="Microsoft GothicNeo"/>
              </a:rPr>
              <a:t>"스킬 + 연결된 에이전트"</a:t>
            </a:r>
            <a:r>
              <a:rPr sz="1150" b="0">
                <a:solidFill>
                  <a:srgbClr val="1E40AF"/>
                </a:solidFill>
                <a:latin typeface="Microsoft GothicNeo"/>
                <a:ea typeface="Microsoft GothicNeo"/>
                <a:cs typeface="Microsoft GothicNeo"/>
              </a:rPr>
              <a:t>로 재구성했다.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2545346"/>
            <a:ext cx="11057839" cy="1131455"/>
          </a:xfrm>
          <a:prstGeom prst="roundRect">
            <a:avLst>
              <a:gd name="adj" fmla="val 4848"/>
            </a:avLst>
          </a:prstGeom>
          <a:solidFill>
            <a:srgbClr val="E9EE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66928" y="2545346"/>
            <a:ext cx="41148" cy="1131455"/>
          </a:xfrm>
          <a:prstGeom prst="rect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68096" y="2682506"/>
            <a:ext cx="10692079" cy="89371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300"/>
              </a:spcAft>
            </a:pPr>
            <a:r>
              <a:rPr sz="1100" b="0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*메인 에이전트가 고수준 계획을 잡고, 전문 sub-agent가 깨끗한 컨텍스트에서 집중 작업합니다. 각 sub-agent는 수만 토큰을 써가며 깊이 탐색하지만, </a:t>
            </a:r>
            <a:r>
              <a:rPr sz="1100" b="1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압축된 요약(보통 1,000~2,000 토큰)만 반환</a:t>
            </a:r>
            <a:r>
              <a:rPr sz="1100" b="0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합니다. 상세 탐색 컨텍스트는 sub-agent 안에 격리되고, 메인은 종합·분석에 집중 → "관심사의 분리".*</a:t>
            </a:r>
          </a:p>
          <a:p>
            <a:pPr>
              <a:lnSpc>
                <a:spcPct val="145000"/>
              </a:lnSpc>
              <a:spcAft>
                <a:spcPts val="300"/>
              </a:spcAft>
            </a:pPr>
            <a:r>
              <a:rPr sz="1100" b="0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— Anthropic, *Effective context engineering* / *Multi-agent research system*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6928" y="3951122"/>
            <a:ext cx="5364327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멘탈모델 변화</a:t>
            </a:r>
          </a:p>
        </p:txBody>
      </p:sp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566928" y="4316882"/>
          <a:ext cx="5364326" cy="950976"/>
        </p:xfrm>
        <a:graphic>
          <a:graphicData uri="http://schemas.openxmlformats.org/drawingml/2006/table">
            <a:tbl>
              <a:tblPr firstRow="0" bandRow="0"/>
              <a:tblGrid>
                <a:gridCol w="1909336"/>
                <a:gridCol w="3454990"/>
              </a:tblGrid>
              <a:tr h="292608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구성요소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역할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</a:tr>
              <a:tr h="329184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스킬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재사용 가능한 역량을 패키징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연결된 에이전트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다른 에이전트를 끌어와 협업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566928" y="5414162"/>
            <a:ext cx="5364327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왜 더 나은가</a:t>
            </a:r>
            <a:r>
              <a:rPr sz="11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 — child agent는 자기 컨텍스트 안에서만 돌아 인터럽트·의도 전환에 약했습니다. 스킬 기반 구성은 인터럽트, 의도 전환, 멀티 인텐트 질의("A도 하고 B도 해줘")에 훨씬 자연스럽게 대응합니다.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260439" y="3951122"/>
            <a:ext cx="5364327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현재 제약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260439" y="4316882"/>
            <a:ext cx="5364327" cy="1182255"/>
          </a:xfrm>
          <a:prstGeom prst="roundRect">
            <a:avLst>
              <a:gd name="adj" fmla="val 7734"/>
            </a:avLst>
          </a:prstGeom>
          <a:solidFill>
            <a:srgbClr val="FFFBEB"/>
          </a:solidFill>
          <a:ln w="12700">
            <a:solidFill>
              <a:srgbClr val="FDE6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443319" y="4472330"/>
            <a:ext cx="4998567" cy="9079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100" b="1">
                <a:solidFill>
                  <a:srgbClr val="B45309"/>
                </a:solidFill>
                <a:latin typeface="Microsoft GothicNeo"/>
                <a:ea typeface="Microsoft GothicNeo"/>
                <a:cs typeface="Microsoft GothicNeo"/>
              </a:rPr>
              <a:t>GA 시점엔 Copilot Studio 에이전트끼리만 연결 가능</a:t>
            </a:r>
          </a:p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10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Microsoft Foundry · M365 Agents SDK · A2A 프로토콜 기반 외부 에이전트 연결은 곧 추가 예정(외부 자료엔 "확장 예정"으로만)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260439" y="5505602"/>
            <a:ext cx="5364327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*harness design* 문서의 </a:t>
            </a:r>
            <a:r>
              <a:rPr sz="1100" b="1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planner · generator · evaluator</a:t>
            </a:r>
            <a:r>
              <a:rPr sz="11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 3-에이전트 구조(GAN형)는 역할 분리 설계의 정석입니다. 각 에이전트가 "직전 실행에서 발견한 특정 약점"을 메우도록 설계됐습니다.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1부 · 6. 메모리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메모리의 3대 기법 (Anthropic)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1부 · What's New (개념편)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17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1371600"/>
            <a:ext cx="11057839" cy="899426"/>
          </a:xfrm>
          <a:prstGeom prst="roundRect">
            <a:avLst>
              <a:gd name="adj" fmla="val 10166"/>
            </a:avLst>
          </a:prstGeom>
          <a:solidFill>
            <a:srgbClr val="EFF6FF"/>
          </a:solidFill>
          <a:ln w="12700">
            <a:solidFill>
              <a:srgbClr val="BFDBF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1527048"/>
            <a:ext cx="10692079" cy="62510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150" b="1">
                <a:solidFill>
                  <a:srgbClr val="1D4ED8"/>
                </a:solidFill>
                <a:latin typeface="Microsoft GothicNeo"/>
                <a:ea typeface="Microsoft GothicNeo"/>
                <a:cs typeface="Microsoft GothicNeo"/>
              </a:rPr>
              <a:t>▶ 포인트</a:t>
            </a:r>
            <a:r>
              <a:rPr sz="1150" b="0">
                <a:solidFill>
                  <a:srgbClr val="1E40AF"/>
                </a:solidFill>
                <a:latin typeface="Microsoft GothicNeo"/>
                <a:ea typeface="Microsoft GothicNeo"/>
                <a:cs typeface="Microsoft GothicNeo"/>
              </a:rPr>
              <a:t> — 메모리는 추상 개념이 아니라 "구조화된 노트 쓰기"라는 구체적 기법이다. 에이전트가 컨텍스트 밖 파일에 진척을 기록하고 필요할 때 다시 읽어, 장기 작업에서도 목표를 잃지 않는다. 스킬과 메모리는 </a:t>
            </a:r>
            <a:r>
              <a:rPr sz="1150" b="1">
                <a:solidFill>
                  <a:srgbClr val="1D4ED8"/>
                </a:solidFill>
                <a:latin typeface="Microsoft GothicNeo"/>
                <a:ea typeface="Microsoft GothicNeo"/>
                <a:cs typeface="Microsoft GothicNeo"/>
              </a:rPr>
              <a:t>"컨텍스트 엔지니어링"이라는 한 원리의 두 얼굴</a:t>
            </a:r>
            <a:r>
              <a:rPr sz="1150" b="0">
                <a:solidFill>
                  <a:srgbClr val="1E40AF"/>
                </a:solidFill>
                <a:latin typeface="Microsoft GothicNeo"/>
                <a:ea typeface="Microsoft GothicNeo"/>
                <a:cs typeface="Microsoft GothicNeo"/>
              </a:rPr>
              <a:t>이다.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2545346"/>
            <a:ext cx="3503066" cy="1965769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786384" y="2728226"/>
            <a:ext cx="324612" cy="214884"/>
          </a:xfrm>
          <a:prstGeom prst="roundRect">
            <a:avLst>
              <a:gd name="adj" fmla="val 46808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86384" y="2757487"/>
            <a:ext cx="324612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①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86384" y="3075698"/>
            <a:ext cx="3064154" cy="29089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Compaction (압축)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6384" y="3394024"/>
            <a:ext cx="3064154" cy="9707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300"/>
              </a:spcAft>
            </a:pPr>
            <a:r>
              <a:rPr sz="10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컨텍스트가 한계에 가까우면 대화를 요약·압축해 새 창에서 재시작.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300"/>
              </a:spcAft>
            </a:pPr>
            <a:r>
              <a:rPr sz="10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아키텍처 결정·미해결 버그·구현 디테일은 보존하고, 중복 도구 출력은 폐기.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344314" y="2545346"/>
            <a:ext cx="3503066" cy="1965769"/>
          </a:xfrm>
          <a:prstGeom prst="roundRect">
            <a:avLst>
              <a:gd name="adj" fmla="val 5581"/>
            </a:avLst>
          </a:prstGeom>
          <a:solidFill>
            <a:srgbClr val="E9EEFC"/>
          </a:solidFill>
          <a:ln w="12700">
            <a:solidFill>
              <a:srgbClr val="4169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4563770" y="2728226"/>
            <a:ext cx="324612" cy="214884"/>
          </a:xfrm>
          <a:prstGeom prst="roundRect">
            <a:avLst>
              <a:gd name="adj" fmla="val 46808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563770" y="2757487"/>
            <a:ext cx="324612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②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63770" y="3075698"/>
            <a:ext cx="3064154" cy="29089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Structured note-taking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63770" y="3394024"/>
            <a:ext cx="3064154" cy="9707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300"/>
              </a:spcAft>
            </a:pPr>
            <a:r>
              <a:rPr sz="10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에이전트가 컨텍스트 밖 파일에 진척을 기록하고 나중에 다시 로드.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300"/>
              </a:spcAft>
            </a:pPr>
            <a:r>
              <a:rPr sz="950" b="0">
                <a:solidFill>
                  <a:srgbClr val="27409C"/>
                </a:solidFill>
                <a:latin typeface="Cascadia Code"/>
                <a:ea typeface="Cascadia Code"/>
                <a:cs typeface="Cascadia Code"/>
              </a:rPr>
              <a:t>claude-progress.txt</a:t>
            </a:r>
            <a:r>
              <a:rPr sz="10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 + git 로그, *Claude plays Pokémon*의 수천 스텝 추적.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121700" y="2545346"/>
            <a:ext cx="3503066" cy="1572768"/>
          </a:xfrm>
          <a:prstGeom prst="roundRect">
            <a:avLst>
              <a:gd name="adj" fmla="val 6976"/>
            </a:avLst>
          </a:prstGeom>
          <a:solidFill>
            <a:srgbClr val="FFFFFF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8341156" y="2728226"/>
            <a:ext cx="324612" cy="214884"/>
          </a:xfrm>
          <a:prstGeom prst="roundRect">
            <a:avLst>
              <a:gd name="adj" fmla="val 46808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341156" y="2757487"/>
            <a:ext cx="324612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③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341156" y="3075698"/>
            <a:ext cx="3064154" cy="29089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Sub-agent 아키텍처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341156" y="3394024"/>
            <a:ext cx="3064154" cy="57778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300"/>
              </a:spcAft>
            </a:pPr>
            <a:r>
              <a:rPr sz="10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컨텍스트를 격리해 메인을 깨끗하게 유지.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300"/>
              </a:spcAft>
            </a:pPr>
            <a:r>
              <a:rPr sz="10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전문 에이전트가 깊이 탐색하고 압축 요약만 반환.</a:t>
            </a:r>
          </a:p>
        </p:txBody>
      </p:sp>
      <p:graphicFrame>
        <p:nvGraphicFramePr>
          <p:cNvPr id="30" name="Table 29"/>
          <p:cNvGraphicFramePr>
            <a:graphicFrameLocks noGrp="1"/>
          </p:cNvGraphicFramePr>
          <p:nvPr/>
        </p:nvGraphicFramePr>
        <p:xfrm>
          <a:off x="566928" y="4675708"/>
          <a:ext cx="11057838" cy="1005840"/>
        </p:xfrm>
        <a:graphic>
          <a:graphicData uri="http://schemas.openxmlformats.org/drawingml/2006/table">
            <a:tbl>
              <a:tblPr firstRow="0" bandRow="0"/>
              <a:tblGrid>
                <a:gridCol w="2193290"/>
                <a:gridCol w="8864548"/>
              </a:tblGrid>
              <a:tr h="237744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기법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언제 쓰나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</a:tr>
              <a:tr h="256032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Compaction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왕복이 많은 대화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256032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Note-taking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마일스톤이 뚜렷한 반복 개발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256032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Multi-agent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병렬 탐색이 이득인 리서치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1" name="Rounded Rectangle 30"/>
          <p:cNvSpPr/>
          <p:nvPr/>
        </p:nvSpPr>
        <p:spPr>
          <a:xfrm>
            <a:off x="566928" y="5827852"/>
            <a:ext cx="11057839" cy="561213"/>
          </a:xfrm>
          <a:prstGeom prst="roundRect">
            <a:avLst>
              <a:gd name="adj" fmla="val 9775"/>
            </a:avLst>
          </a:prstGeom>
          <a:solidFill>
            <a:srgbClr val="E9EE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566928" y="5827852"/>
            <a:ext cx="41148" cy="561213"/>
          </a:xfrm>
          <a:prstGeom prst="rect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68096" y="5965012"/>
            <a:ext cx="10692079" cy="32346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300"/>
              </a:spcAft>
            </a:pPr>
            <a:r>
              <a:rPr sz="1000" b="0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*"컨텍스트는 소중하고 유한한 자원이다."* — Anthropic, *Effective context engineering*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1부 · 7. 워크플로우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에이전트 + 워크플로우 — 왜 둘을 나누는가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1부 · What's New (개념편)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18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1371600"/>
            <a:ext cx="11057839" cy="899426"/>
          </a:xfrm>
          <a:prstGeom prst="roundRect">
            <a:avLst>
              <a:gd name="adj" fmla="val 10166"/>
            </a:avLst>
          </a:prstGeom>
          <a:solidFill>
            <a:srgbClr val="EFF6FF"/>
          </a:solidFill>
          <a:ln w="12700">
            <a:solidFill>
              <a:srgbClr val="BFDBF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1527048"/>
            <a:ext cx="10692079" cy="62510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150" b="1">
                <a:solidFill>
                  <a:srgbClr val="1D4ED8"/>
                </a:solidFill>
                <a:latin typeface="Microsoft GothicNeo"/>
                <a:ea typeface="Microsoft GothicNeo"/>
                <a:cs typeface="Microsoft GothicNeo"/>
              </a:rPr>
              <a:t>▶ 포인트</a:t>
            </a:r>
            <a:r>
              <a:rPr sz="1150" b="0">
                <a:solidFill>
                  <a:srgbClr val="1E40AF"/>
                </a:solidFill>
                <a:latin typeface="Microsoft GothicNeo"/>
                <a:ea typeface="Microsoft GothicNeo"/>
                <a:cs typeface="Microsoft GothicNeo"/>
              </a:rPr>
              <a:t> — 에이전트는 "열린 작업"을, 워크플로우는 "결정론적·반복·통제 가능 작업"을 맡는다. 둘을 한 캔버스에서 결합하는 게 New Copilot Studio의 핵심이며, 이는 Anthropic의 </a:t>
            </a:r>
            <a:r>
              <a:rPr sz="1150" b="1">
                <a:solidFill>
                  <a:srgbClr val="1D4ED8"/>
                </a:solidFill>
                <a:latin typeface="Microsoft GothicNeo"/>
                <a:ea typeface="Microsoft GothicNeo"/>
                <a:cs typeface="Microsoft GothicNeo"/>
              </a:rPr>
              <a:t>"가장 단순한 해법에서 출발하라"</a:t>
            </a:r>
            <a:r>
              <a:rPr sz="1150" b="0">
                <a:solidFill>
                  <a:srgbClr val="1E40AF"/>
                </a:solidFill>
                <a:latin typeface="Microsoft GothicNeo"/>
                <a:ea typeface="Microsoft GothicNeo"/>
                <a:cs typeface="Microsoft GothicNeo"/>
              </a:rPr>
              <a:t>와 정확히 일치한다 — 예측 가능한 단계는 결정론으로 싸게, 판단이 필요한 부분만 에이전트로 비싸게.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6928" y="2545346"/>
            <a:ext cx="5364327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워크플로우 디자이너 핵심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66928" y="2911106"/>
            <a:ext cx="2609011" cy="937511"/>
          </a:xfrm>
          <a:prstGeom prst="roundRect">
            <a:avLst>
              <a:gd name="adj" fmla="val 9753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3057410"/>
            <a:ext cx="2279827" cy="24640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통합 비주얼 캔버스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3303818"/>
            <a:ext cx="2279827" cy="52651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드래그앤드롭으로 단계 구성, 전체 흐름을 한눈에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322243" y="2911106"/>
            <a:ext cx="2609011" cy="937511"/>
          </a:xfrm>
          <a:prstGeom prst="roundRect">
            <a:avLst>
              <a:gd name="adj" fmla="val 9753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486835" y="3057410"/>
            <a:ext cx="2279827" cy="24640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노드 단위 테스트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86835" y="3303818"/>
            <a:ext cx="2279827" cy="52651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전체를 돌리지 않고 깨진 한 스텝만 콕 집어 테스트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66928" y="3994922"/>
            <a:ext cx="2609011" cy="937511"/>
          </a:xfrm>
          <a:prstGeom prst="roundRect">
            <a:avLst>
              <a:gd name="adj" fmla="val 9753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1520" y="4141226"/>
            <a:ext cx="2279827" cy="24640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버전 관리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4387634"/>
            <a:ext cx="2279827" cy="52651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변경 추적, 자신감 있는 게시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322243" y="3994922"/>
            <a:ext cx="2609011" cy="937511"/>
          </a:xfrm>
          <a:prstGeom prst="roundRect">
            <a:avLst>
              <a:gd name="adj" fmla="val 9753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486835" y="4141226"/>
            <a:ext cx="2279827" cy="24640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분석(analytics)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486835" y="4387634"/>
            <a:ext cx="2279827" cy="52651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엔드투엔드 프로세스 가시성·성능 모니터링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260439" y="2545346"/>
            <a:ext cx="5364327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양방향 결합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260439" y="2911106"/>
            <a:ext cx="5364327" cy="1182255"/>
          </a:xfrm>
          <a:prstGeom prst="roundRect">
            <a:avLst>
              <a:gd name="adj" fmla="val 7734"/>
            </a:avLst>
          </a:prstGeom>
          <a:solidFill>
            <a:srgbClr val="EFF6FF"/>
          </a:solidFill>
          <a:ln w="12700">
            <a:solidFill>
              <a:srgbClr val="BFDBF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443319" y="3066554"/>
            <a:ext cx="4998567" cy="9079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100" b="1">
                <a:solidFill>
                  <a:srgbClr val="1D4ED8"/>
                </a:solidFill>
                <a:latin typeface="Microsoft GothicNeo"/>
                <a:ea typeface="Microsoft GothicNeo"/>
                <a:cs typeface="Microsoft GothicNeo"/>
              </a:rPr>
              <a:t>워크플로우 → 에이전트</a:t>
            </a:r>
            <a:r>
              <a:rPr sz="1100" b="0">
                <a:solidFill>
                  <a:srgbClr val="1E40AF"/>
                </a:solidFill>
                <a:latin typeface="Microsoft GothicNeo"/>
                <a:ea typeface="Microsoft GothicNeo"/>
                <a:cs typeface="Microsoft GothicNeo"/>
              </a:rPr>
              <a:t> : agent node로 위임</a:t>
            </a:r>
          </a:p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100" b="1">
                <a:solidFill>
                  <a:srgbClr val="1D4ED8"/>
                </a:solidFill>
                <a:latin typeface="Microsoft GothicNeo"/>
                <a:ea typeface="Microsoft GothicNeo"/>
                <a:cs typeface="Microsoft GothicNeo"/>
              </a:rPr>
              <a:t>에이전트 → 워크플로우</a:t>
            </a:r>
            <a:r>
              <a:rPr sz="1100" b="0">
                <a:solidFill>
                  <a:srgbClr val="1E40AF"/>
                </a:solidFill>
                <a:latin typeface="Microsoft GothicNeo"/>
                <a:ea typeface="Microsoft GothicNeo"/>
                <a:cs typeface="Microsoft GothicNeo"/>
              </a:rPr>
              <a:t> : "에이전트가 이 플로우를 호출할 때" 트리거를 가진 워크플로우를 에이전트의 도구로 등록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260439" y="4276242"/>
            <a:ext cx="5364327" cy="1131455"/>
          </a:xfrm>
          <a:prstGeom prst="roundRect">
            <a:avLst>
              <a:gd name="adj" fmla="val 8081"/>
            </a:avLst>
          </a:prstGeom>
          <a:solidFill>
            <a:srgbClr val="FFFBEB"/>
          </a:solidFill>
          <a:ln w="12700">
            <a:solidFill>
              <a:srgbClr val="FDE6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43319" y="4431690"/>
            <a:ext cx="4998567" cy="8571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100" b="1">
                <a:solidFill>
                  <a:srgbClr val="B45309"/>
                </a:solidFill>
                <a:latin typeface="Microsoft GothicNeo"/>
                <a:ea typeface="Microsoft GothicNeo"/>
                <a:cs typeface="Microsoft GothicNeo"/>
              </a:rPr>
              <a:t>"Power Automate랑 뭐가 다른가?"</a:t>
            </a:r>
            <a:r>
              <a:rPr sz="110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 — 워크플로우는 결정론적 자동화에 에이전트 능력(agent node·인텔리전트 액션·버저닝)을 블렌딩한 것. 클래식 flow(=agent flows)도 계속 동작하고 변환도 가능.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566928" y="5821299"/>
            <a:ext cx="11057839" cy="561213"/>
          </a:xfrm>
          <a:prstGeom prst="roundRect">
            <a:avLst>
              <a:gd name="adj" fmla="val 9775"/>
            </a:avLst>
          </a:prstGeom>
          <a:solidFill>
            <a:srgbClr val="E9EE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566928" y="5821299"/>
            <a:ext cx="41148" cy="561213"/>
          </a:xfrm>
          <a:prstGeom prst="rect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68096" y="5958459"/>
            <a:ext cx="10692079" cy="32346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300"/>
              </a:spcAft>
            </a:pPr>
            <a:r>
              <a:rPr sz="1000" b="0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Anthropic 하네스가 브라우저를 사람처럼 클릭해 E2E 검증한 것과 Copilot Studio의 노드 테스트는 같은 계보 — </a:t>
            </a:r>
            <a:r>
              <a:rPr sz="1000" b="1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검증은 실제 사용 경로로.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1부 · 7. 워크플로우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에이전트와 결합하는 장치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1부 · What's New (개념편)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19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566928" y="1371600"/>
          <a:ext cx="11057838" cy="3529584"/>
        </p:xfrm>
        <a:graphic>
          <a:graphicData uri="http://schemas.openxmlformats.org/drawingml/2006/table">
            <a:tbl>
              <a:tblPr firstRow="0" bandRow="0"/>
              <a:tblGrid>
                <a:gridCol w="2924387"/>
                <a:gridCol w="6488484"/>
                <a:gridCol w="1644967"/>
              </a:tblGrid>
              <a:tr h="329184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장치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설명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시점(예정)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Agent node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워크플로우 한 스텝으로 에이전트 호출. 예측 단계는 결정론, 유연성 필요 부분만 위임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GA 06/2026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MCP tools in workflows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워크플로우가 MCP 도구·앱 호출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Preview 06/2026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자연어 진입점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"원하는 자동화를 말로 설명" → 생성·구성·검증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Preview 06/2026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M365 Copilot 노드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Researcher·Analyst·커스텀 M365 에이전트를 직접 호출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—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Classify / Extract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분류·추출을 인라인 의사결정에 활용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—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Computer-using agents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API 없는 데스크톱·브라우저 앱을 UI 자동화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Preview 06/2026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클래식 agent flows 업그레이드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기존 flow를 워크플로우로 변환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GA 06/2026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0부 · 개요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이 시리즈는 무엇인가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0부 · 개요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2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1371600"/>
            <a:ext cx="11057839" cy="945832"/>
          </a:xfrm>
          <a:prstGeom prst="roundRect">
            <a:avLst>
              <a:gd name="adj" fmla="val 9667"/>
            </a:avLst>
          </a:prstGeom>
          <a:solidFill>
            <a:srgbClr val="EFF6FF"/>
          </a:solidFill>
          <a:ln w="12700">
            <a:solidFill>
              <a:srgbClr val="BFDBF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1527048"/>
            <a:ext cx="10692079" cy="6715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250" b="1">
                <a:solidFill>
                  <a:srgbClr val="1D4ED8"/>
                </a:solidFill>
                <a:latin typeface="Microsoft GothicNeo"/>
                <a:ea typeface="Microsoft GothicNeo"/>
                <a:cs typeface="Microsoft GothicNeo"/>
              </a:rPr>
              <a:t>New Copilot Studio</a:t>
            </a:r>
            <a:r>
              <a:rPr sz="1250" b="0">
                <a:solidFill>
                  <a:srgbClr val="1E40AF"/>
                </a:solidFill>
                <a:latin typeface="Microsoft GothicNeo"/>
                <a:ea typeface="Microsoft GothicNeo"/>
                <a:cs typeface="Microsoft GothicNeo"/>
              </a:rPr>
              <a:t>는 단순한 UI 개편이 아닙니다. Anthropic·OpenAI·GitHub가 코딩 에이전트에서 검증한 </a:t>
            </a:r>
            <a:r>
              <a:rPr sz="1250" b="1">
                <a:solidFill>
                  <a:srgbClr val="1D4ED8"/>
                </a:solidFill>
                <a:latin typeface="Microsoft GothicNeo"/>
                <a:ea typeface="Microsoft GothicNeo"/>
                <a:cs typeface="Microsoft GothicNeo"/>
              </a:rPr>
              <a:t>"하네스(harness) 설계"</a:t>
            </a:r>
            <a:r>
              <a:rPr sz="1250" b="0">
                <a:solidFill>
                  <a:srgbClr val="1E40AF"/>
                </a:solidFill>
                <a:latin typeface="Microsoft GothicNeo"/>
                <a:ea typeface="Microsoft GothicNeo"/>
                <a:cs typeface="Microsoft GothicNeo"/>
              </a:rPr>
              <a:t> 원리를 엔터프라이즈 에이전트 플랫폼에 이식한, </a:t>
            </a:r>
            <a:r>
              <a:rPr sz="1250" b="1">
                <a:solidFill>
                  <a:srgbClr val="1D4ED8"/>
                </a:solidFill>
                <a:latin typeface="Microsoft GothicNeo"/>
                <a:ea typeface="Microsoft GothicNeo"/>
                <a:cs typeface="Microsoft GothicNeo"/>
              </a:rPr>
              <a:t>AI 코어의 재건축</a:t>
            </a:r>
            <a:r>
              <a:rPr sz="1250" b="0">
                <a:solidFill>
                  <a:srgbClr val="1E40AF"/>
                </a:solidFill>
                <a:latin typeface="Microsoft GothicNeo"/>
                <a:ea typeface="Microsoft GothicNeo"/>
                <a:cs typeface="Microsoft GothicNeo"/>
              </a:rPr>
              <a:t>입니다.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6928" y="2591752"/>
            <a:ext cx="11057839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62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이 시리즈는 그 변화를 </a:t>
            </a:r>
            <a:r>
              <a:rPr sz="12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개념 → 빌드 → 실습</a:t>
            </a:r>
            <a:r>
              <a:rPr sz="12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3부로 나누어 다룹니다. 모든 기능을 "Microsoft가 추가한 기능"이 아니라 </a:t>
            </a:r>
            <a:r>
              <a:rPr sz="12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"업계 원리 → Microsoft 구현"</a:t>
            </a:r>
            <a:r>
              <a:rPr sz="12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으로 읽으면 훨씬 정확하게 이해됩니다.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66928" y="3378136"/>
            <a:ext cx="3503066" cy="2121408"/>
          </a:xfrm>
          <a:prstGeom prst="roundRect">
            <a:avLst>
              <a:gd name="adj" fmla="val 5172"/>
            </a:avLst>
          </a:prstGeom>
          <a:solidFill>
            <a:srgbClr val="E9EEFC"/>
          </a:solidFill>
          <a:ln w="12700">
            <a:solidFill>
              <a:srgbClr val="4169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786384" y="3561016"/>
            <a:ext cx="498348" cy="214884"/>
          </a:xfrm>
          <a:prstGeom prst="roundRect">
            <a:avLst>
              <a:gd name="adj" fmla="val 46808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86384" y="3590277"/>
            <a:ext cx="49834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개념편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6384" y="3908488"/>
            <a:ext cx="3064154" cy="31921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1부 · What's New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86384" y="4255137"/>
            <a:ext cx="3064154" cy="109810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하네스 엔지니어링이라는 업계 원리부터 에이전틱 루프·스킬·툴(MCP)·서브에이전트·메모리·워크플로우까지. 클래식→뉴 매핑과 CLI 런타임 해부.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344314" y="3378136"/>
            <a:ext cx="3503066" cy="2121408"/>
          </a:xfrm>
          <a:prstGeom prst="roundRect">
            <a:avLst>
              <a:gd name="adj" fmla="val 5172"/>
            </a:avLst>
          </a:prstGeom>
          <a:solidFill>
            <a:srgbClr val="FFFFFF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4563770" y="3561016"/>
            <a:ext cx="758952" cy="214884"/>
          </a:xfrm>
          <a:prstGeom prst="roundRect">
            <a:avLst>
              <a:gd name="adj" fmla="val 46808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563770" y="3590277"/>
            <a:ext cx="758952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빌드 개념편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63770" y="3908488"/>
            <a:ext cx="3064154" cy="31921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2부 · 에이전트 생성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63770" y="4255137"/>
            <a:ext cx="3064154" cy="109810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에이전트를 이루는 6개 구성요소(지침·스킬·도구·참고자료·연결된 에이전트·메모리)를 개념 → 작성법 → 함정 순서로.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121700" y="3378136"/>
            <a:ext cx="3503066" cy="2121408"/>
          </a:xfrm>
          <a:prstGeom prst="roundRect">
            <a:avLst>
              <a:gd name="adj" fmla="val 5172"/>
            </a:avLst>
          </a:prstGeom>
          <a:solidFill>
            <a:srgbClr val="FFFFFF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8341156" y="3561016"/>
            <a:ext cx="498348" cy="214884"/>
          </a:xfrm>
          <a:prstGeom prst="roundRect">
            <a:avLst>
              <a:gd name="adj" fmla="val 46808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341156" y="3590277"/>
            <a:ext cx="498348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실습편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341156" y="3908488"/>
            <a:ext cx="3064154" cy="31921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3부 · 에이전트 생성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341156" y="4255137"/>
            <a:ext cx="3064154" cy="109810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통신사 세일즈 어시스턴트를 처음부터 끝까지. 지침 → 스킬 → 패키지 → 도구 → 테스트 → 배포 순으로 조립.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66928" y="5809697"/>
            <a:ext cx="11057839" cy="572814"/>
          </a:xfrm>
          <a:prstGeom prst="roundRect">
            <a:avLst>
              <a:gd name="adj" fmla="val 9577"/>
            </a:avLst>
          </a:prstGeom>
          <a:solidFill>
            <a:srgbClr val="E9EE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566928" y="5809697"/>
            <a:ext cx="41148" cy="572814"/>
          </a:xfrm>
          <a:prstGeom prst="rect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68096" y="5946857"/>
            <a:ext cx="10692079" cy="3350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300"/>
              </a:spcAft>
            </a:pPr>
            <a:r>
              <a:rPr sz="1050" b="1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읽는 순서</a:t>
            </a:r>
            <a:r>
              <a:rPr sz="1050" b="0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 — 1부(원리) → 2부(빌드 개념) → 3부(실습)를 권장합니다. 빠르게 만들어보고 싶다면 1부 1·2장만 읽고 3부로 건너뛴 뒤, 막히는 지점에서 2부를 참조해도 됩니다.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1부 · 8. 매핑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클래식 → 뉴 매핑표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1부 · What's New (개념편)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20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1371600"/>
            <a:ext cx="11057839" cy="632593"/>
          </a:xfrm>
          <a:prstGeom prst="roundRect">
            <a:avLst>
              <a:gd name="adj" fmla="val 14454"/>
            </a:avLst>
          </a:prstGeom>
          <a:solidFill>
            <a:srgbClr val="EFF6FF"/>
          </a:solidFill>
          <a:ln w="12700">
            <a:solidFill>
              <a:srgbClr val="BFDBF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1527048"/>
            <a:ext cx="10692079" cy="35827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150" b="1">
                <a:solidFill>
                  <a:srgbClr val="1D4ED8"/>
                </a:solidFill>
                <a:latin typeface="Microsoft GothicNeo"/>
                <a:ea typeface="Microsoft GothicNeo"/>
                <a:cs typeface="Microsoft GothicNeo"/>
              </a:rPr>
              <a:t>▶ 포인트</a:t>
            </a:r>
            <a:r>
              <a:rPr sz="1150" b="0">
                <a:solidFill>
                  <a:srgbClr val="1E40AF"/>
                </a:solidFill>
                <a:latin typeface="Microsoft GothicNeo"/>
                <a:ea typeface="Microsoft GothicNeo"/>
                <a:cs typeface="Microsoft GothicNeo"/>
              </a:rPr>
              <a:t> — 핵심 변화는 "Topics·Prompts·Child agents"가 "스킬·워크플로우·연결된 에이전트"로 재편됐다는 것. 단, 강제 전환은 없고 클래식과 뉴는 나란히 공존한다.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566928" y="2260225"/>
          <a:ext cx="11057838" cy="2743200"/>
        </p:xfrm>
        <a:graphic>
          <a:graphicData uri="http://schemas.openxmlformats.org/drawingml/2006/table">
            <a:tbl>
              <a:tblPr firstRow="0" bandRow="0"/>
              <a:tblGrid>
                <a:gridCol w="2741613"/>
                <a:gridCol w="4021032"/>
                <a:gridCol w="4295193"/>
              </a:tblGrid>
              <a:tr h="329184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클래식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New Copilot Studio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비고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</a:tr>
              <a:tr h="40233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Topics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스킬 + 워크플로우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메시지 가로채기 등 일부 확장은 향후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0233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Prompts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스킬(에이전트) / agent node(워크플로우)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새 코어 전환으로 대체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0233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Child agents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connected agents + 스킬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인터럽트·멀티 인텐트에 강함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0233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Agent flows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워크플로우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업그레이드/변환 가능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0233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구성 탭 9개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4개 (Build · Test · Preview · Monitor)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Knowledge·Tools·Channels·Agents는 Build의 components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0233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분리된 지침/지식/도구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한 화면 통합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풀페이지 테스트 + inline CoT · tool calls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6" name="Rounded Rectangle 15"/>
          <p:cNvSpPr/>
          <p:nvPr/>
        </p:nvSpPr>
        <p:spPr>
          <a:xfrm>
            <a:off x="566928" y="5761520"/>
            <a:ext cx="5364327" cy="620991"/>
          </a:xfrm>
          <a:prstGeom prst="roundRect">
            <a:avLst>
              <a:gd name="adj" fmla="val 14724"/>
            </a:avLst>
          </a:prstGeom>
          <a:solidFill>
            <a:srgbClr val="F0FDF4"/>
          </a:solidFill>
          <a:ln w="12700">
            <a:solidFill>
              <a:srgbClr val="BBF7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5916968"/>
            <a:ext cx="4998567" cy="34667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100" b="1">
                <a:solidFill>
                  <a:srgbClr val="15803D"/>
                </a:solidFill>
                <a:latin typeface="Microsoft GothicNeo"/>
                <a:ea typeface="Microsoft GothicNeo"/>
                <a:cs typeface="Microsoft GothicNeo"/>
              </a:rPr>
              <a:t>클래식과 뉴는 나란히 동작합니다.</a:t>
            </a:r>
            <a:r>
              <a:rPr sz="1100" b="0">
                <a:solidFill>
                  <a:srgbClr val="166534"/>
                </a:solidFill>
                <a:latin typeface="Microsoft GothicNeo"/>
                <a:ea typeface="Microsoft GothicNeo"/>
                <a:cs typeface="Microsoft GothicNeo"/>
              </a:rPr>
              <a:t> 뉴는 opt-in(홈 "Try now"), 기본 off, 강제 전환 없음.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0439" y="5506288"/>
            <a:ext cx="5364327" cy="876223"/>
          </a:xfrm>
          <a:prstGeom prst="roundRect">
            <a:avLst>
              <a:gd name="adj" fmla="val 10435"/>
            </a:avLst>
          </a:prstGeom>
          <a:solidFill>
            <a:srgbClr val="EFF6FF"/>
          </a:solidFill>
          <a:ln w="12700">
            <a:solidFill>
              <a:srgbClr val="BFDBF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43319" y="5661736"/>
            <a:ext cx="4998567" cy="6019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100" b="1">
                <a:solidFill>
                  <a:srgbClr val="1D4ED8"/>
                </a:solidFill>
                <a:latin typeface="Microsoft GothicNeo"/>
                <a:ea typeface="Microsoft GothicNeo"/>
                <a:cs typeface="Microsoft GothicNeo"/>
              </a:rPr>
              <a:t>권장 경로</a:t>
            </a:r>
            <a:r>
              <a:rPr sz="1100" b="0">
                <a:solidFill>
                  <a:srgbClr val="1E40AF"/>
                </a:solidFill>
                <a:latin typeface="Microsoft GothicNeo"/>
                <a:ea typeface="Microsoft GothicNeo"/>
                <a:cs typeface="Microsoft GothicNeo"/>
              </a:rPr>
              <a:t> — 뉴를 켜고 다음 프로덕션 에이전트를 뉴에서 빌드, 클래식은 그대로 운영. 정식 마이그레이션 가이드는 추후.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1143000"/>
            <a:ext cx="484632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PART 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32688" y="1517904"/>
            <a:ext cx="5029200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sz="3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에이전트 생성
빌드 개념편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32688" y="3246120"/>
            <a:ext cx="4846320" cy="2377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62000"/>
              </a:lnSpc>
              <a:spcBef>
                <a:spcPts val="0"/>
              </a:spcBef>
              <a:spcAft>
                <a:spcPts val="700"/>
              </a:spcAft>
            </a:pPr>
            <a:r>
              <a:rPr sz="1150" b="0">
                <a:solidFill>
                  <a:srgbClr val="AEB6C4"/>
                </a:solidFill>
                <a:latin typeface="Microsoft GothicNeo"/>
                <a:ea typeface="Microsoft GothicNeo"/>
                <a:cs typeface="Microsoft GothicNeo"/>
              </a:rPr>
              <a:t>1부의 원리(하네스·스킬·툴·메모리·컨텍스트 엔지니어링)를 실제 에이전트로 빌드할 때 알아야 할 6개 구성요소를 개념 → 작성법 → 함정까지 정리합니다.</a:t>
            </a:r>
          </a:p>
          <a:p>
            <a:pPr algn="l">
              <a:lnSpc>
                <a:spcPct val="162000"/>
              </a:lnSpc>
              <a:spcBef>
                <a:spcPts val="0"/>
              </a:spcBef>
              <a:spcAft>
                <a:spcPts val="700"/>
              </a:spcAft>
            </a:pPr>
            <a:r>
              <a:rPr sz="1150" b="0">
                <a:solidFill>
                  <a:srgbClr val="AEB6C4"/>
                </a:solidFill>
                <a:latin typeface="Microsoft GothicNeo"/>
                <a:ea typeface="Microsoft GothicNeo"/>
                <a:cs typeface="Microsoft GothicNeo"/>
              </a:rPr>
              <a:t>핵심 멘탈모델 하나만 기억하세요 — "무엇을(What)"은 사람이 적고, "어떻게(How)"는 에이전트가 한다.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355080" y="1078992"/>
            <a:ext cx="5269687" cy="4828032"/>
          </a:xfrm>
          <a:prstGeom prst="roundRect">
            <a:avLst>
              <a:gd name="adj" fmla="val 2651"/>
            </a:avLst>
          </a:prstGeom>
          <a:solidFill>
            <a:srgbClr val="222734"/>
          </a:solidFill>
          <a:ln w="12700">
            <a:solidFill>
              <a:srgbClr val="333A4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702552" y="1371600"/>
            <a:ext cx="310896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이 부에서 다루는 내용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702552" y="1801368"/>
            <a:ext cx="274320" cy="219456"/>
          </a:xfrm>
          <a:prstGeom prst="roundRect">
            <a:avLst>
              <a:gd name="adj" fmla="val 29166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702552" y="1826971"/>
            <a:ext cx="27432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04888" y="1783080"/>
            <a:ext cx="4172407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지침 (Instructions)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04888" y="2007107"/>
            <a:ext cx="4172407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항상 로드되는 상위 규칙 — 짧고 명확하게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702552" y="2404872"/>
            <a:ext cx="274320" cy="219456"/>
          </a:xfrm>
          <a:prstGeom prst="roundRect">
            <a:avLst>
              <a:gd name="adj" fmla="val 29166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702552" y="2430475"/>
            <a:ext cx="27432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104888" y="2386584"/>
            <a:ext cx="4172407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스킬 (Skills)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104888" y="2610612"/>
            <a:ext cx="4172407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필요할 때만 로드하는 재사용 지침 패키지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702552" y="3008376"/>
            <a:ext cx="274320" cy="219456"/>
          </a:xfrm>
          <a:prstGeom prst="roundRect">
            <a:avLst>
              <a:gd name="adj" fmla="val 29166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702552" y="3033979"/>
            <a:ext cx="27432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104888" y="2990088"/>
            <a:ext cx="4172407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도구 &amp; 참고자료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104888" y="3214116"/>
            <a:ext cx="4172407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손발(커넥터·MCP)과 읽는 지식(RAG→코드)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702552" y="3611880"/>
            <a:ext cx="274320" cy="219456"/>
          </a:xfrm>
          <a:prstGeom prst="roundRect">
            <a:avLst>
              <a:gd name="adj" fmla="val 29166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702552" y="3637483"/>
            <a:ext cx="27432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104888" y="3593592"/>
            <a:ext cx="4172407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연결된 에이전트 &amp; 메모리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104888" y="3817620"/>
            <a:ext cx="4172407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컨텍스트 격리와 단기·장기 2계층 메모리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702552" y="4215383"/>
            <a:ext cx="274320" cy="219456"/>
          </a:xfrm>
          <a:prstGeom prst="roundRect">
            <a:avLst>
              <a:gd name="adj" fmla="val 29166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702552" y="4240987"/>
            <a:ext cx="27432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104888" y="4197096"/>
            <a:ext cx="4172407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종합 &amp; 체크리스트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104888" y="4421124"/>
            <a:ext cx="4172407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6요소가 한 요청에서 맞물리는 법 + 함정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5" name="TextBox 34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21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2부 · 0. 들어가며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빌드의 6요소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2부 · 에이전트 생성 (빌드 개념편)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22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566928" y="1371600"/>
          <a:ext cx="11057838" cy="2962656"/>
        </p:xfrm>
        <a:graphic>
          <a:graphicData uri="http://schemas.openxmlformats.org/drawingml/2006/table">
            <a:tbl>
              <a:tblPr firstRow="0" bandRow="0"/>
              <a:tblGrid>
                <a:gridCol w="1906524"/>
                <a:gridCol w="3527069"/>
                <a:gridCol w="4385005"/>
                <a:gridCol w="1239240"/>
              </a:tblGrid>
              <a:tr h="329184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요소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한 줄 정의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비유 (신입 직원)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1부 근거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</a:tr>
              <a:tr h="438912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지침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항상 켜져 있는 상위 규칙(헌법)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근무 수칙 — 항상 지켜야 할 최상위 규칙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1·2장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38912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스킬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필요할 때만 꺼내 쓰는 재사용 지침 묶음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업무 매뉴얼 — 필요할 때 펼치는 문서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3장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38912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도구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외부에서 실제로 행동하는 손발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연장 — 실제로 무언가를 실행하는 수단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4장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38912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참고자료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에이전트가 읽는 지식(엑셀·문서)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참고 문서·자료실 — 근거로 삼는 지식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9.4장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38912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연결된 에이전트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전문 작업을 위임하는 협업 에이전트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전문 동료 — 깊은 작업을 위임하는 협업자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5장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38912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메모리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대화·작업의 맥락 유지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업무 노트 — 대화·작업의 맥락 보관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6·9.6·9.7장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4" name="Rounded Rectangle 13"/>
          <p:cNvSpPr/>
          <p:nvPr/>
        </p:nvSpPr>
        <p:spPr>
          <a:xfrm>
            <a:off x="566928" y="4626864"/>
            <a:ext cx="11057839" cy="899426"/>
          </a:xfrm>
          <a:prstGeom prst="roundRect">
            <a:avLst>
              <a:gd name="adj" fmla="val 6099"/>
            </a:avLst>
          </a:prstGeom>
          <a:solidFill>
            <a:srgbClr val="E9EE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66928" y="4626864"/>
            <a:ext cx="41148" cy="899426"/>
          </a:xfrm>
          <a:prstGeom prst="rect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68096" y="4764023"/>
            <a:ext cx="10692079" cy="66168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300"/>
              </a:spcAft>
            </a:pPr>
            <a:r>
              <a:rPr sz="1150" b="1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핵심 멘탈모델</a:t>
            </a:r>
            <a:r>
              <a:rPr sz="1150" b="0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 — "무엇을(What)"은 사람이 적고, "어떻게(How)"는 에이전트가 한다. 지침·스킬은 *무엇을*에 집중하고, *어떻게*(코드·경로·라이브러리)는 코어에 맡깁니다.</a:t>
            </a:r>
          </a:p>
          <a:p>
            <a:pPr>
              <a:lnSpc>
                <a:spcPct val="145000"/>
              </a:lnSpc>
              <a:spcAft>
                <a:spcPts val="300"/>
              </a:spcAft>
            </a:pPr>
            <a:r>
              <a:rPr sz="1150" b="0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6요소는 유능한 신입에게 일을 맡기는 것과 같습니다. 당신은 환경을 갖춰주고, </a:t>
            </a:r>
            <a:r>
              <a:rPr sz="1150" b="1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일하는 방식 자체는 에이전트가 정하게</a:t>
            </a:r>
            <a:r>
              <a:rPr sz="1150" b="0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 둡니다.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2부 · 1. 지침 (Instructions)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지침 — 에이전트의 헌법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2부 · 에이전트 생성 (빌드 개념편)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23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1371600"/>
            <a:ext cx="11057839" cy="899426"/>
          </a:xfrm>
          <a:prstGeom prst="roundRect">
            <a:avLst>
              <a:gd name="adj" fmla="val 10166"/>
            </a:avLst>
          </a:prstGeom>
          <a:solidFill>
            <a:srgbClr val="EFF6FF"/>
          </a:solidFill>
          <a:ln w="12700">
            <a:solidFill>
              <a:srgbClr val="BFDBF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1527048"/>
            <a:ext cx="10692079" cy="62510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150" b="1">
                <a:solidFill>
                  <a:srgbClr val="1D4ED8"/>
                </a:solidFill>
                <a:latin typeface="Microsoft GothicNeo"/>
                <a:ea typeface="Microsoft GothicNeo"/>
                <a:cs typeface="Microsoft GothicNeo"/>
              </a:rPr>
              <a:t>▶ 포인트</a:t>
            </a:r>
            <a:r>
              <a:rPr sz="1150" b="0">
                <a:solidFill>
                  <a:srgbClr val="1E40AF"/>
                </a:solidFill>
                <a:latin typeface="Microsoft GothicNeo"/>
                <a:ea typeface="Microsoft GothicNeo"/>
                <a:cs typeface="Microsoft GothicNeo"/>
              </a:rPr>
              <a:t> — 지침은 </a:t>
            </a:r>
            <a:r>
              <a:rPr sz="1150" b="1">
                <a:solidFill>
                  <a:srgbClr val="1D4ED8"/>
                </a:solidFill>
                <a:latin typeface="Microsoft GothicNeo"/>
                <a:ea typeface="Microsoft GothicNeo"/>
                <a:cs typeface="Microsoft GothicNeo"/>
              </a:rPr>
              <a:t>항상 컨텍스트에 로드되는 상위 규칙</a:t>
            </a:r>
            <a:r>
              <a:rPr sz="1150" b="0">
                <a:solidFill>
                  <a:srgbClr val="1E40AF"/>
                </a:solidFill>
                <a:latin typeface="Microsoft GothicNeo"/>
                <a:ea typeface="Microsoft GothicNeo"/>
                <a:cs typeface="Microsoft GothicNeo"/>
              </a:rPr>
              <a:t>이다. 그래서 짧고·명확하고·"무엇을"에 집중해야 한다. 가장 흔한 실수는 (1) 과설계, (2) 세부를 지침에 박아 스킬을 우회하게 만드는 것이다.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6928" y="2545346"/>
            <a:ext cx="5364327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개념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66928" y="2892818"/>
            <a:ext cx="5364327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indent="-164592" marL="164592">
              <a:lnSpc>
                <a:spcPct val="140000"/>
              </a:lnSpc>
              <a:spcAft>
                <a:spcPts val="800"/>
              </a:spcAft>
            </a:pPr>
            <a:r>
              <a:rPr sz="11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1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에이전트가 </a:t>
            </a:r>
            <a:r>
              <a:rPr sz="11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모든 대화에서 항상 참조</a:t>
            </a:r>
            <a:r>
              <a:rPr sz="11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하는 최상위 규칙. 회사로 치면 헌법·취업규칙.</a:t>
            </a:r>
          </a:p>
          <a:p>
            <a:pPr indent="-164592" marL="164592">
              <a:lnSpc>
                <a:spcPct val="140000"/>
              </a:lnSpc>
              <a:spcAft>
                <a:spcPts val="800"/>
              </a:spcAft>
            </a:pPr>
            <a:r>
              <a:rPr sz="11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1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스킬(필요할 때 로드)과 달리 지침은 </a:t>
            </a:r>
            <a:r>
              <a:rPr sz="11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늘 켜져 있으므로</a:t>
            </a:r>
            <a:r>
              <a:rPr sz="11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, 길수록 모든 응답이 무거워지고 핵심이 묽어집니다(attention budget).</a:t>
            </a:r>
          </a:p>
          <a:p>
            <a:pPr indent="-164592" marL="164592">
              <a:lnSpc>
                <a:spcPct val="140000"/>
              </a:lnSpc>
              <a:spcAft>
                <a:spcPts val="800"/>
              </a:spcAft>
            </a:pPr>
            <a:r>
              <a:rPr sz="11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1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따라서 지침에는 </a:t>
            </a:r>
            <a:r>
              <a:rPr sz="11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항상 지켜야 할 소수의 원칙</a:t>
            </a:r>
            <a:r>
              <a:rPr sz="11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만 담고, 상황별 디테일은 스킬로 내립니다.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60439" y="2545346"/>
            <a:ext cx="5364327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좋은 지침 구조 (템플릿)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0439" y="2911106"/>
            <a:ext cx="5364327" cy="2997098"/>
          </a:xfrm>
          <a:prstGeom prst="roundRect">
            <a:avLst>
              <a:gd name="adj" fmla="val 3050"/>
            </a:avLst>
          </a:prstGeom>
          <a:solidFill>
            <a:srgbClr val="0D1117"/>
          </a:solidFill>
          <a:ln w="12700">
            <a:solidFill>
              <a:srgbClr val="21262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43319" y="3066554"/>
            <a:ext cx="4998567" cy="281421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32000"/>
              </a:lnSpc>
              <a:spcAft>
                <a:spcPts val="0"/>
              </a:spcAft>
            </a:pPr>
            <a:r>
              <a:rPr sz="1000">
                <a:solidFill>
                  <a:srgbClr val="7D8790"/>
                </a:solidFill>
                <a:latin typeface="Cascadia Code"/>
                <a:ea typeface="Cascadia Code"/>
                <a:cs typeface="Cascadia Code"/>
              </a:rPr>
              <a:t># [에이전트 이름] — 지침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10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10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[한 문단: 역할과 무엇을 도와주는지]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10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1000">
                <a:solidFill>
                  <a:srgbClr val="7D8790"/>
                </a:solidFill>
                <a:latin typeface="Cascadia Code"/>
                <a:ea typeface="Cascadia Code"/>
                <a:cs typeface="Cascadia Code"/>
              </a:rPr>
              <a:t>## [작업 A]를 할 때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10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- 규칙 (무엇을, 쉬운 말로)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10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- 세부는 스킬을 가리키기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10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1000">
                <a:solidFill>
                  <a:srgbClr val="7D8790"/>
                </a:solidFill>
                <a:latin typeface="Cascadia Code"/>
                <a:ea typeface="Cascadia Code"/>
                <a:cs typeface="Cascadia Code"/>
              </a:rPr>
              <a:t>## [작업 B]를 할 때 (비가역이면 "중요" 표시)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10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- 확인 게이트, 금지선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10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1000">
                <a:solidFill>
                  <a:srgbClr val="7D8790"/>
                </a:solidFill>
                <a:latin typeface="Cascadia Code"/>
                <a:ea typeface="Cascadia Code"/>
                <a:cs typeface="Cascadia Code"/>
              </a:rPr>
              <a:t>## 지킬 점 (가드레일)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10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- 항상/절대 규칙 3~5개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66928" y="4922786"/>
            <a:ext cx="5364327" cy="620991"/>
          </a:xfrm>
          <a:prstGeom prst="roundRect">
            <a:avLst>
              <a:gd name="adj" fmla="val 14724"/>
            </a:avLst>
          </a:prstGeom>
          <a:solidFill>
            <a:srgbClr val="F0FDF4"/>
          </a:solidFill>
          <a:ln w="12700">
            <a:solidFill>
              <a:srgbClr val="BBF7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49808" y="5078234"/>
            <a:ext cx="4998567" cy="34667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100" b="1">
                <a:solidFill>
                  <a:srgbClr val="15803D"/>
                </a:solidFill>
                <a:latin typeface="Microsoft GothicNeo"/>
                <a:ea typeface="Microsoft GothicNeo"/>
                <a:cs typeface="Microsoft GothicNeo"/>
              </a:rPr>
              <a:t>구조: 역할 → 작업별 규칙 → 가드레일.</a:t>
            </a:r>
            <a:r>
              <a:rPr sz="1100" b="0">
                <a:solidFill>
                  <a:srgbClr val="166534"/>
                </a:solidFill>
                <a:latin typeface="Microsoft GothicNeo"/>
                <a:ea typeface="Microsoft GothicNeo"/>
                <a:cs typeface="Microsoft GothicNeo"/>
              </a:rPr>
              <a:t> 짧은 섹션으로 끊어 스캔하기 쉽게 만듭니다.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2부 · 1. 지침 (Instructions)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지침 작성 6원칙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2부 · 에이전트 생성 (빌드 개념편)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24</a:t>
            </a:r>
          </a:p>
        </p:txBody>
      </p:sp>
      <p:sp>
        <p:nvSpPr>
          <p:cNvPr id="13" name="Oval 12"/>
          <p:cNvSpPr/>
          <p:nvPr/>
        </p:nvSpPr>
        <p:spPr>
          <a:xfrm>
            <a:off x="566928" y="1371600"/>
            <a:ext cx="292608" cy="292608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24127" y="1385316"/>
            <a:ext cx="4907127" cy="2852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"무엇을"만, "어떻게"는 맡긴다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4127" y="1675180"/>
            <a:ext cx="4907127" cy="5368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메이커는 목표·규칙만 쉬운 말로 적고, 코드·라이브러리·경로 같은 구현은 에이전트에 맡깁니다.</a:t>
            </a:r>
          </a:p>
        </p:txBody>
      </p:sp>
      <p:sp>
        <p:nvSpPr>
          <p:cNvPr id="16" name="Oval 15"/>
          <p:cNvSpPr/>
          <p:nvPr/>
        </p:nvSpPr>
        <p:spPr>
          <a:xfrm>
            <a:off x="566928" y="2358374"/>
            <a:ext cx="292608" cy="292608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24127" y="2372090"/>
            <a:ext cx="4907127" cy="2852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일반 사용자가 읽을 수 있게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24127" y="2661955"/>
            <a:ext cx="4907127" cy="305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대부분의 메이커는 개발자가 아닙니다. 디렉토리·함수명·전문용어를 빼고 업무 언어로.</a:t>
            </a:r>
          </a:p>
        </p:txBody>
      </p:sp>
      <p:sp>
        <p:nvSpPr>
          <p:cNvPr id="19" name="Oval 18"/>
          <p:cNvSpPr/>
          <p:nvPr/>
        </p:nvSpPr>
        <p:spPr>
          <a:xfrm>
            <a:off x="566928" y="3113280"/>
            <a:ext cx="292608" cy="292608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24127" y="3126996"/>
            <a:ext cx="4907127" cy="2852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단일 출처 — 지침에 세부를 박지 마라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24127" y="3416861"/>
            <a:ext cx="4907127" cy="305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세부를 지침·스킬 양쪽에 적으면 에이전트가 "지침에 이미 있네" 하고 스킬을 건너뜁니다.</a:t>
            </a:r>
          </a:p>
        </p:txBody>
      </p:sp>
      <p:sp>
        <p:nvSpPr>
          <p:cNvPr id="22" name="Oval 21"/>
          <p:cNvSpPr/>
          <p:nvPr/>
        </p:nvSpPr>
        <p:spPr>
          <a:xfrm>
            <a:off x="6260439" y="1371600"/>
            <a:ext cx="292608" cy="292608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717639" y="1385316"/>
            <a:ext cx="4907127" cy="2852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비가역 행동에는 확인 게이트(HITL)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717639" y="1675180"/>
            <a:ext cx="4907127" cy="5368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메일 발송·외부 전송처럼 되돌리기 어려운 작업은 반드시 사용자 확인 후 실행으로 못 박습니다.</a:t>
            </a:r>
          </a:p>
        </p:txBody>
      </p:sp>
      <p:sp>
        <p:nvSpPr>
          <p:cNvPr id="25" name="Oval 24"/>
          <p:cNvSpPr/>
          <p:nvPr/>
        </p:nvSpPr>
        <p:spPr>
          <a:xfrm>
            <a:off x="6260439" y="2358374"/>
            <a:ext cx="292608" cy="292608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717639" y="2372090"/>
            <a:ext cx="4907127" cy="2852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가드레일은 부정형으로 명확히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717639" y="2661955"/>
            <a:ext cx="4907127" cy="305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"데이터에 없는 숫자를 만들지 않는다", "승인 전 발송하지 않는다"처럼 금지선을 분명히.</a:t>
            </a:r>
          </a:p>
        </p:txBody>
      </p:sp>
      <p:sp>
        <p:nvSpPr>
          <p:cNvPr id="28" name="Oval 27"/>
          <p:cNvSpPr/>
          <p:nvPr/>
        </p:nvSpPr>
        <p:spPr>
          <a:xfrm>
            <a:off x="6260439" y="3113280"/>
            <a:ext cx="292608" cy="292608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717639" y="3126996"/>
            <a:ext cx="4907127" cy="2852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구조: 역할 → 작업별 규칙 → 가드레일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717639" y="3416861"/>
            <a:ext cx="4907127" cy="305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짧은 섹션으로 끊어 스캔하기 쉽게 만듭니다.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66928" y="3977914"/>
            <a:ext cx="5364327" cy="1616963"/>
          </a:xfrm>
          <a:prstGeom prst="roundRect">
            <a:avLst>
              <a:gd name="adj" fmla="val 5655"/>
            </a:avLst>
          </a:prstGeom>
          <a:solidFill>
            <a:srgbClr val="0D1117"/>
          </a:solidFill>
          <a:ln w="12700">
            <a:solidFill>
              <a:srgbClr val="21262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49808" y="4124218"/>
            <a:ext cx="4998567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8B949E"/>
                </a:solidFill>
                <a:latin typeface="Cascadia Code"/>
                <a:ea typeface="Cascadia Code"/>
                <a:cs typeface="Cascadia Code"/>
              </a:rPr>
              <a:t>① 무엇을 vs 어떻게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49808" y="4389394"/>
            <a:ext cx="4998567" cy="117805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32000"/>
              </a:lnSpc>
              <a:spcAft>
                <a:spcPts val="0"/>
              </a:spcAft>
            </a:pPr>
            <a:r>
              <a:rPr sz="1000">
                <a:solidFill>
                  <a:srgbClr val="FF9A9A"/>
                </a:solidFill>
                <a:latin typeface="Cascadia Code"/>
                <a:ea typeface="Cascadia Code"/>
                <a:cs typeface="Cascadia Code"/>
              </a:rPr>
              <a:t>❌ "pandas로 /app/uploads의 xlsx를 read_excel 후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10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  groupby로 집계하고 print"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10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1000">
                <a:solidFill>
                  <a:srgbClr val="7EE787"/>
                </a:solidFill>
                <a:latin typeface="Cascadia Code"/>
                <a:ea typeface="Cascadia Code"/>
                <a:cs typeface="Cascadia Code"/>
              </a:rPr>
              <a:t>✅ "엑셀 숫자는 눈대중 말고 실제로 계산해서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10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  정확한 값을 알려주세요"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260439" y="3977914"/>
            <a:ext cx="5364327" cy="1616963"/>
          </a:xfrm>
          <a:prstGeom prst="roundRect">
            <a:avLst>
              <a:gd name="adj" fmla="val 5655"/>
            </a:avLst>
          </a:prstGeom>
          <a:solidFill>
            <a:srgbClr val="0D1117"/>
          </a:solidFill>
          <a:ln w="12700">
            <a:solidFill>
              <a:srgbClr val="21262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443319" y="4124218"/>
            <a:ext cx="4998567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8B949E"/>
                </a:solidFill>
                <a:latin typeface="Cascadia Code"/>
                <a:ea typeface="Cascadia Code"/>
                <a:cs typeface="Cascadia Code"/>
              </a:rPr>
              <a:t>③ 단일 출처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43319" y="4389394"/>
            <a:ext cx="4998567" cy="117805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32000"/>
              </a:lnSpc>
              <a:spcAft>
                <a:spcPts val="0"/>
              </a:spcAft>
            </a:pPr>
            <a:r>
              <a:rPr sz="1000">
                <a:solidFill>
                  <a:srgbClr val="FF9A9A"/>
                </a:solidFill>
                <a:latin typeface="Cascadia Code"/>
                <a:ea typeface="Cascadia Code"/>
                <a:cs typeface="Cascadia Code"/>
              </a:rPr>
              <a:t>❌ 지침: "배경은 아이보리(#FBF6EC), 포인트는 마젠타"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1000">
                <a:solidFill>
                  <a:srgbClr val="7EE787"/>
                </a:solidFill>
                <a:latin typeface="Cascadia Code"/>
                <a:ea typeface="Cascadia Code"/>
                <a:cs typeface="Cascadia Code"/>
              </a:rPr>
              <a:t>   → 에이전트가 색만 알고 템플릿·폴백 규칙 스킬을 안 봄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10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1000">
                <a:solidFill>
                  <a:srgbClr val="7EE787"/>
                </a:solidFill>
                <a:latin typeface="Cascadia Code"/>
                <a:ea typeface="Cascadia Code"/>
                <a:cs typeface="Cascadia Code"/>
              </a:rPr>
              <a:t>✅ 지침: "메일·보고서는 회사 디자인 규칙(스킬)을 따르세요"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1000">
                <a:solidFill>
                  <a:srgbClr val="7EE787"/>
                </a:solidFill>
                <a:latin typeface="Cascadia Code"/>
                <a:ea typeface="Cascadia Code"/>
                <a:cs typeface="Cascadia Code"/>
              </a:rPr>
              <a:t>   → 색을 알려면 반드시 스킬을 열어야 함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2부 · 1. 지침 (Instructions)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지침에 넣을 것 vs 스킬로 내릴 것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2부 · 에이전트 생성 (빌드 개념편)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25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566928" y="1371600"/>
          <a:ext cx="11057837" cy="1792224"/>
        </p:xfrm>
        <a:graphic>
          <a:graphicData uri="http://schemas.openxmlformats.org/drawingml/2006/table">
            <a:tbl>
              <a:tblPr firstRow="0" bandRow="0"/>
              <a:tblGrid>
                <a:gridCol w="1644967"/>
                <a:gridCol w="4112419"/>
                <a:gridCol w="5300451"/>
              </a:tblGrid>
              <a:tr h="329184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구분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지침 (항상 로드)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스킬 (필요할 때 로드)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</a:tr>
              <a:tr h="365760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성격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모든 대화에 적용되는 원칙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특정 작업의 방법·형식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길이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짧게 (스캔 가능)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길어도 됨 (그때만 로드)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예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역할, 톤, 가드레일, HITL 규칙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분석 방법, 보고서 형식, 디자인 규칙, 특수 절차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변경 빈도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드묾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자주 (형식·규칙 진화)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566928" y="3456432"/>
            <a:ext cx="5364327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15803D"/>
                </a:solidFill>
                <a:latin typeface="Microsoft GothicNeo"/>
                <a:ea typeface="Microsoft GothicNeo"/>
                <a:cs typeface="Microsoft GothicNeo"/>
              </a:rPr>
              <a:t>지침에 넣을 것 (소수)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6928" y="3785615"/>
            <a:ext cx="5364327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indent="-164592" marL="164592">
              <a:lnSpc>
                <a:spcPct val="140000"/>
              </a:lnSpc>
              <a:spcAft>
                <a:spcPts val="600"/>
              </a:spcAft>
            </a:pPr>
            <a:r>
              <a:rPr sz="1100" b="1">
                <a:solidFill>
                  <a:srgbClr val="15803D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1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에이전트의 </a:t>
            </a:r>
            <a:r>
              <a:rPr sz="11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역할</a:t>
            </a:r>
            <a:r>
              <a:rPr sz="11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과 무엇을 도와주는지</a:t>
            </a:r>
          </a:p>
          <a:p>
            <a:pPr indent="-164592" marL="164592">
              <a:lnSpc>
                <a:spcPct val="140000"/>
              </a:lnSpc>
              <a:spcAft>
                <a:spcPts val="600"/>
              </a:spcAft>
            </a:pPr>
            <a:r>
              <a:rPr sz="1100" b="1">
                <a:solidFill>
                  <a:srgbClr val="15803D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1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항상</a:t>
            </a:r>
            <a:r>
              <a:rPr sz="11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지켜야 할 가드레일(없는 숫자 만들지 않기 등)</a:t>
            </a:r>
          </a:p>
          <a:p>
            <a:pPr indent="-164592" marL="164592">
              <a:lnSpc>
                <a:spcPct val="140000"/>
              </a:lnSpc>
              <a:spcAft>
                <a:spcPts val="600"/>
              </a:spcAft>
            </a:pPr>
            <a:r>
              <a:rPr sz="1100" b="1">
                <a:solidFill>
                  <a:srgbClr val="15803D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1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비가역 행동의 확인 게이트</a:t>
            </a:r>
            <a:r>
              <a:rPr sz="11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(발송 전 승인)</a:t>
            </a:r>
          </a:p>
          <a:p>
            <a:pPr indent="-164592" marL="164592">
              <a:lnSpc>
                <a:spcPct val="140000"/>
              </a:lnSpc>
              <a:spcAft>
                <a:spcPts val="600"/>
              </a:spcAft>
            </a:pPr>
            <a:r>
              <a:rPr sz="1100" b="1">
                <a:solidFill>
                  <a:srgbClr val="15803D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1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세부가 필요한 작업은 </a:t>
            </a:r>
            <a:r>
              <a:rPr sz="11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"그 스킬을 따르라"는 포인터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60439" y="3456432"/>
            <a:ext cx="5364327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B91C1C"/>
                </a:solidFill>
                <a:latin typeface="Microsoft GothicNeo"/>
                <a:ea typeface="Microsoft GothicNeo"/>
                <a:cs typeface="Microsoft GothicNeo"/>
              </a:rPr>
              <a:t>지침에서 빼야 할 것 (→ 스킬로)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60439" y="3785615"/>
            <a:ext cx="5364327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indent="-164592" marL="164592">
              <a:lnSpc>
                <a:spcPct val="140000"/>
              </a:lnSpc>
              <a:spcAft>
                <a:spcPts val="600"/>
              </a:spcAft>
            </a:pPr>
            <a:r>
              <a:rPr sz="1100" b="1">
                <a:solidFill>
                  <a:srgbClr val="B91C1C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1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구체적 출력 형식·템플릿</a:t>
            </a:r>
          </a:p>
          <a:p>
            <a:pPr indent="-164592" marL="164592">
              <a:lnSpc>
                <a:spcPct val="140000"/>
              </a:lnSpc>
              <a:spcAft>
                <a:spcPts val="600"/>
              </a:spcAft>
            </a:pPr>
            <a:r>
              <a:rPr sz="1100" b="1">
                <a:solidFill>
                  <a:srgbClr val="B91C1C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1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색·폰트 같은 디자인 값</a:t>
            </a:r>
          </a:p>
          <a:p>
            <a:pPr indent="-164592" marL="164592">
              <a:lnSpc>
                <a:spcPct val="140000"/>
              </a:lnSpc>
              <a:spcAft>
                <a:spcPts val="600"/>
              </a:spcAft>
            </a:pPr>
            <a:r>
              <a:rPr sz="1100" b="1">
                <a:solidFill>
                  <a:srgbClr val="B91C1C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1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단계별 절차·도구 사용법</a:t>
            </a:r>
          </a:p>
          <a:p>
            <a:pPr indent="-164592" marL="164592">
              <a:lnSpc>
                <a:spcPct val="140000"/>
              </a:lnSpc>
              <a:spcAft>
                <a:spcPts val="600"/>
              </a:spcAft>
            </a:pPr>
            <a:r>
              <a:rPr sz="1100" b="1">
                <a:solidFill>
                  <a:srgbClr val="B91C1C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1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코드·라이브러리·경로 같은 구현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66928" y="5193792"/>
            <a:ext cx="11057839" cy="839647"/>
          </a:xfrm>
          <a:prstGeom prst="roundRect">
            <a:avLst>
              <a:gd name="adj" fmla="val 6534"/>
            </a:avLst>
          </a:prstGeom>
          <a:solidFill>
            <a:srgbClr val="E9EE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566928" y="5193792"/>
            <a:ext cx="41148" cy="839647"/>
          </a:xfrm>
          <a:prstGeom prst="rect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68096" y="5330951"/>
            <a:ext cx="10692079" cy="60190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300"/>
              </a:spcAft>
            </a:pPr>
            <a:r>
              <a:rPr sz="1100" b="1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짚고 가기</a:t>
            </a:r>
            <a:r>
              <a:rPr sz="1100" b="0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 — 지침이 길어진다고 느끼면 십중팔구 *어떻게*(구현·형식)가 섞인 것이다. 그 부분을 스킬로 내리면 지침은 다시 가벼워지고, 에이전트는 작업할 때 해당 스킬을 펼쳐 더 정확히 따른다.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2부 · 1. 지침 (Instructions)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왜 단일 출처가 중요한가 — 디자인 깨짐 사례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2부 · 에이전트 생성 (빌드 개념편)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26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6928" y="1371600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세부를 지침에 중복으로 박으면 에이전트가 스킬을 건너뛰어 품질이 깨집니다. 대표적인 예가 </a:t>
            </a:r>
            <a:r>
              <a:rPr sz="12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HTML 메일 디자인</a:t>
            </a:r>
            <a:r>
              <a:rPr sz="12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입니다.</a:t>
            </a:r>
          </a:p>
        </p:txBody>
      </p:sp>
      <p:sp>
        <p:nvSpPr>
          <p:cNvPr id="14" name="Oval 13"/>
          <p:cNvSpPr/>
          <p:nvPr/>
        </p:nvSpPr>
        <p:spPr>
          <a:xfrm>
            <a:off x="566928" y="1810512"/>
            <a:ext cx="292608" cy="292608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4127" y="1824228"/>
            <a:ext cx="10600639" cy="29489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증상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24127" y="2123694"/>
            <a:ext cx="10600639" cy="305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메일 헤더 글씨(흰색)가 안 보임.</a:t>
            </a:r>
          </a:p>
        </p:txBody>
      </p:sp>
      <p:sp>
        <p:nvSpPr>
          <p:cNvPr id="17" name="Oval 16"/>
          <p:cNvSpPr/>
          <p:nvPr/>
        </p:nvSpPr>
        <p:spPr>
          <a:xfrm>
            <a:off x="566928" y="2593306"/>
            <a:ext cx="292608" cy="292608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24127" y="2607022"/>
            <a:ext cx="10600639" cy="29489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표면 원인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24127" y="2906488"/>
            <a:ext cx="10600639" cy="305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헤더 배경을 그라데이션(</a:t>
            </a:r>
            <a:r>
              <a:rPr sz="1000" b="0">
                <a:solidFill>
                  <a:srgbClr val="27409C"/>
                </a:solidFill>
                <a:latin typeface="Cascadia Code"/>
                <a:ea typeface="Cascadia Code"/>
                <a:cs typeface="Cascadia Code"/>
              </a:rPr>
              <a:t>linear-gradient</a:t>
            </a: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)만으로 칠해, 그라데이션 미지원 메일앱(Outlook 등)에서 배경이 사라지고 흰 글씨만 남음.</a:t>
            </a:r>
          </a:p>
        </p:txBody>
      </p:sp>
      <p:sp>
        <p:nvSpPr>
          <p:cNvPr id="20" name="Oval 19"/>
          <p:cNvSpPr/>
          <p:nvPr/>
        </p:nvSpPr>
        <p:spPr>
          <a:xfrm>
            <a:off x="566928" y="3376101"/>
            <a:ext cx="292608" cy="292608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24127" y="3389817"/>
            <a:ext cx="10600639" cy="29489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근본 원인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24127" y="3689283"/>
            <a:ext cx="10600639" cy="305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색 값이 </a:t>
            </a:r>
            <a:r>
              <a:rPr sz="1050" b="1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지침에 박혀</a:t>
            </a: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 있어 에이전트가 스킬의 안전 규칙("흰 글씨엔 단색 배경을 깐다")을 펼쳐보지 않음.</a:t>
            </a:r>
          </a:p>
        </p:txBody>
      </p:sp>
      <p:sp>
        <p:nvSpPr>
          <p:cNvPr id="23" name="Oval 22"/>
          <p:cNvSpPr/>
          <p:nvPr/>
        </p:nvSpPr>
        <p:spPr>
          <a:xfrm>
            <a:off x="566928" y="4158896"/>
            <a:ext cx="292608" cy="292608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24127" y="4172612"/>
            <a:ext cx="10600639" cy="29489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교훈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24127" y="4472078"/>
            <a:ext cx="10600639" cy="305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디자인을 </a:t>
            </a:r>
            <a:r>
              <a:rPr sz="1050" b="1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스킬에만</a:t>
            </a: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 두고 지침은 "스킬을 따르라"고만 했다면, 에이전트가 스킬을 열어 안전 규칙(</a:t>
            </a:r>
            <a:r>
              <a:rPr sz="1000" b="0">
                <a:solidFill>
                  <a:srgbClr val="27409C"/>
                </a:solidFill>
                <a:latin typeface="Cascadia Code"/>
                <a:ea typeface="Cascadia Code"/>
                <a:cs typeface="Cascadia Code"/>
              </a:rPr>
              <a:t>bgcolor</a:t>
            </a: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 단색)을 함께 적용했을 것.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66928" y="4996555"/>
            <a:ext cx="11057839" cy="899426"/>
          </a:xfrm>
          <a:prstGeom prst="roundRect">
            <a:avLst>
              <a:gd name="adj" fmla="val 10166"/>
            </a:avLst>
          </a:prstGeom>
          <a:solidFill>
            <a:srgbClr val="FFFBEB"/>
          </a:solidFill>
          <a:ln w="12700">
            <a:solidFill>
              <a:srgbClr val="FDE6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49808" y="5152003"/>
            <a:ext cx="10692079" cy="62510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150" b="1">
                <a:solidFill>
                  <a:srgbClr val="B45309"/>
                </a:solidFill>
                <a:latin typeface="Microsoft GothicNeo"/>
                <a:ea typeface="Microsoft GothicNeo"/>
                <a:cs typeface="Microsoft GothicNeo"/>
              </a:rPr>
              <a:t>반론 대응</a:t>
            </a:r>
            <a:r>
              <a:rPr sz="115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 — "지침에 다 적으면 더 확실하지 않나?" → </a:t>
            </a:r>
            <a:r>
              <a:rPr sz="1150" b="1">
                <a:solidFill>
                  <a:srgbClr val="B45309"/>
                </a:solidFill>
                <a:latin typeface="Microsoft GothicNeo"/>
                <a:ea typeface="Microsoft GothicNeo"/>
                <a:cs typeface="Microsoft GothicNeo"/>
              </a:rPr>
              <a:t>아니다.</a:t>
            </a:r>
            <a:r>
              <a:rPr sz="115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 다 적을수록 지침이 비대해져 핵심이 묽어지고(attention budget), 스킬을 우회해 오히려 품질이 떨어진다. </a:t>
            </a:r>
            <a:r>
              <a:rPr sz="1150" b="1">
                <a:solidFill>
                  <a:srgbClr val="B45309"/>
                </a:solidFill>
                <a:latin typeface="Microsoft GothicNeo"/>
                <a:ea typeface="Microsoft GothicNeo"/>
                <a:cs typeface="Microsoft GothicNeo"/>
              </a:rPr>
              <a:t>지침은 가리키고, 디테일은 스킬에.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2부 · 2. 스킬 (Skills)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SKILL.md 구조 — 필수 규격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2부 · 에이전트 생성 (빌드 개념편)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27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1371600"/>
            <a:ext cx="11057839" cy="899426"/>
          </a:xfrm>
          <a:prstGeom prst="roundRect">
            <a:avLst>
              <a:gd name="adj" fmla="val 10166"/>
            </a:avLst>
          </a:prstGeom>
          <a:solidFill>
            <a:srgbClr val="EFF6FF"/>
          </a:solidFill>
          <a:ln w="12700">
            <a:solidFill>
              <a:srgbClr val="BFDBF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1527048"/>
            <a:ext cx="10692079" cy="62510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150" b="1">
                <a:solidFill>
                  <a:srgbClr val="1D4ED8"/>
                </a:solidFill>
                <a:latin typeface="Microsoft GothicNeo"/>
                <a:ea typeface="Microsoft GothicNeo"/>
                <a:cs typeface="Microsoft GothicNeo"/>
              </a:rPr>
              <a:t>▶ 포인트</a:t>
            </a:r>
            <a:r>
              <a:rPr sz="1150" b="0">
                <a:solidFill>
                  <a:srgbClr val="1E40AF"/>
                </a:solidFill>
                <a:latin typeface="Microsoft GothicNeo"/>
                <a:ea typeface="Microsoft GothicNeo"/>
                <a:cs typeface="Microsoft GothicNeo"/>
              </a:rPr>
              <a:t> — 스킬은 "X를 어떻게 하는지"를 markdown 한 장(+선택 리소스)에 적어 </a:t>
            </a:r>
            <a:r>
              <a:rPr sz="1150" b="1">
                <a:solidFill>
                  <a:srgbClr val="1D4ED8"/>
                </a:solidFill>
                <a:latin typeface="Microsoft GothicNeo"/>
                <a:ea typeface="Microsoft GothicNeo"/>
                <a:cs typeface="Microsoft GothicNeo"/>
              </a:rPr>
              <a:t>필요할 때만 로드</a:t>
            </a:r>
            <a:r>
              <a:rPr sz="1150" b="0">
                <a:solidFill>
                  <a:srgbClr val="1E40AF"/>
                </a:solidFill>
                <a:latin typeface="Microsoft GothicNeo"/>
                <a:ea typeface="Microsoft GothicNeo"/>
                <a:cs typeface="Microsoft GothicNeo"/>
              </a:rPr>
              <a:t>하는 재사용 자산이다. 효과적으로 쓰는 핵심은 (1) 단순하게 시작, (2) 모델이 혼자 못 하는 것을 인코딩, (3) </a:t>
            </a:r>
            <a:r>
              <a:rPr sz="1100" b="0">
                <a:solidFill>
                  <a:srgbClr val="1E40AF"/>
                </a:solidFill>
                <a:latin typeface="Cascadia Code"/>
                <a:ea typeface="Cascadia Code"/>
                <a:cs typeface="Cascadia Code"/>
              </a:rPr>
              <a:t>description</a:t>
            </a:r>
            <a:r>
              <a:rPr sz="1150" b="0">
                <a:solidFill>
                  <a:srgbClr val="1E40AF"/>
                </a:solidFill>
                <a:latin typeface="Microsoft GothicNeo"/>
                <a:ea typeface="Microsoft GothicNeo"/>
                <a:cs typeface="Microsoft GothicNeo"/>
              </a:rPr>
              <a:t>을 트리거로 잘 쓰기.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6928" y="2527058"/>
            <a:ext cx="5364327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스킬 zip은 </a:t>
            </a:r>
            <a:r>
              <a:rPr sz="11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루트에 </a:t>
            </a:r>
            <a:r>
              <a:rPr sz="1100" b="1">
                <a:solidFill>
                  <a:srgbClr val="27409C"/>
                </a:solidFill>
                <a:latin typeface="Cascadia Code"/>
                <a:ea typeface="Cascadia Code"/>
                <a:cs typeface="Cascadia Code"/>
              </a:rPr>
              <a:t>SKILL.md</a:t>
            </a:r>
            <a:r>
              <a:rPr sz="11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가 있어야 하고, 그 안에 </a:t>
            </a:r>
            <a:r>
              <a:rPr sz="11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YAML 머리말로 </a:t>
            </a:r>
            <a:r>
              <a:rPr sz="1100" b="1">
                <a:solidFill>
                  <a:srgbClr val="27409C"/>
                </a:solidFill>
                <a:latin typeface="Cascadia Code"/>
                <a:ea typeface="Cascadia Code"/>
                <a:cs typeface="Cascadia Code"/>
              </a:rPr>
              <a:t>name</a:t>
            </a:r>
            <a:r>
              <a:rPr sz="11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·</a:t>
            </a:r>
            <a:r>
              <a:rPr sz="1100" b="1">
                <a:solidFill>
                  <a:srgbClr val="27409C"/>
                </a:solidFill>
                <a:latin typeface="Cascadia Code"/>
                <a:ea typeface="Cascadia Code"/>
                <a:cs typeface="Cascadia Code"/>
              </a:rPr>
              <a:t>description</a:t>
            </a:r>
            <a:r>
              <a:rPr sz="11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이 있어야 합니다.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66928" y="3093986"/>
            <a:ext cx="5364327" cy="2669865"/>
          </a:xfrm>
          <a:prstGeom prst="roundRect">
            <a:avLst>
              <a:gd name="adj" fmla="val 3424"/>
            </a:avLst>
          </a:prstGeom>
          <a:solidFill>
            <a:srgbClr val="0D1117"/>
          </a:solidFill>
          <a:ln w="12700">
            <a:solidFill>
              <a:srgbClr val="21262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3249434"/>
            <a:ext cx="4998567" cy="248698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---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name: excel-analysis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description: 판매 엑셀 데이터를 분석할 때 사용. 눈대중 대신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 정확히 계산하고, 결과를 표로 정리하는 규칙.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 "분석·집계·평균·순위·추세" 요청 시.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---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7D8790"/>
                </a:solidFill>
                <a:latin typeface="Cascadia Code"/>
                <a:ea typeface="Cascadia Code"/>
                <a:cs typeface="Cascadia Code"/>
              </a:rPr>
              <a:t># 판매 데이터 분석 규칙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7D8790"/>
                </a:solidFill>
                <a:latin typeface="Cascadia Code"/>
                <a:ea typeface="Cascadia Code"/>
                <a:cs typeface="Cascadia Code"/>
              </a:rPr>
              <a:t>## 언제 쓰나      [트리거가 되는 상황]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7D8790"/>
                </a:solidFill>
                <a:latin typeface="Cascadia Code"/>
                <a:ea typeface="Cascadia Code"/>
                <a:cs typeface="Cascadia Code"/>
              </a:rPr>
              <a:t>## 규칙          [핵심 원칙 — 무엇을, 쉬운 말로]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7D8790"/>
                </a:solidFill>
                <a:latin typeface="Cascadia Code"/>
                <a:ea typeface="Cascadia Code"/>
                <a:cs typeface="Cascadia Code"/>
              </a:rPr>
              <a:t>## 예시          [자주 쓰는 사용례]</a:t>
            </a:r>
          </a:p>
        </p:txBody>
      </p:sp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6260439" y="2527058"/>
          <a:ext cx="5364326" cy="1572768"/>
        </p:xfrm>
        <a:graphic>
          <a:graphicData uri="http://schemas.openxmlformats.org/drawingml/2006/table">
            <a:tbl>
              <a:tblPr firstRow="0" bandRow="0"/>
              <a:tblGrid>
                <a:gridCol w="1363812"/>
                <a:gridCol w="2000257"/>
                <a:gridCol w="2000257"/>
              </a:tblGrid>
              <a:tr h="31089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부분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역할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작성 팁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</a:tr>
              <a:tr h="420624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27409C"/>
                          </a:solidFill>
                          <a:latin typeface="Cascadia Code"/>
                          <a:ea typeface="Cascadia Code"/>
                          <a:cs typeface="Cascadia Code"/>
                        </a:rPr>
                        <a:t>name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스킬 식별자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짧은 영문 슬러그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20624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27409C"/>
                          </a:solidFill>
                          <a:latin typeface="Cascadia Code"/>
                          <a:ea typeface="Cascadia Code"/>
                          <a:cs typeface="Cascadia Code"/>
                        </a:rPr>
                        <a:t>description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언제 로드할지 트리거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"~할 때 사용 + 핵심 키워드"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20624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본문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실제 지침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when-to-use → 규칙 → 예시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9" name="Rounded Rectangle 18"/>
          <p:cNvSpPr/>
          <p:nvPr/>
        </p:nvSpPr>
        <p:spPr>
          <a:xfrm>
            <a:off x="6260439" y="4172978"/>
            <a:ext cx="5364327" cy="1441881"/>
          </a:xfrm>
          <a:prstGeom prst="roundRect">
            <a:avLst>
              <a:gd name="adj" fmla="val 6341"/>
            </a:avLst>
          </a:prstGeom>
          <a:solidFill>
            <a:srgbClr val="FFFBEB"/>
          </a:solidFill>
          <a:ln w="12700">
            <a:solidFill>
              <a:srgbClr val="FDE6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43319" y="4328426"/>
            <a:ext cx="4998567" cy="116756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000" b="1">
                <a:solidFill>
                  <a:srgbClr val="B45309"/>
                </a:solidFill>
                <a:latin typeface="Cascadia Code"/>
                <a:ea typeface="Cascadia Code"/>
                <a:cs typeface="Cascadia Code"/>
              </a:rPr>
              <a:t>description</a:t>
            </a:r>
            <a:r>
              <a:rPr sz="1050" b="1">
                <a:solidFill>
                  <a:srgbClr val="B45309"/>
                </a:solidFill>
                <a:latin typeface="Microsoft GothicNeo"/>
                <a:ea typeface="Microsoft GothicNeo"/>
                <a:cs typeface="Microsoft GothicNeo"/>
              </a:rPr>
              <a:t>이 가장 중요하다.</a:t>
            </a:r>
            <a:r>
              <a:rPr sz="105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 오케스트레이터는 이 한 줄을 보고 "지금 이 스킬을 꺼낼까"를 판단한다. </a:t>
            </a:r>
            <a:r>
              <a:rPr sz="1050" b="1">
                <a:solidFill>
                  <a:srgbClr val="B45309"/>
                </a:solidFill>
                <a:latin typeface="Microsoft GothicNeo"/>
                <a:ea typeface="Microsoft GothicNeo"/>
                <a:cs typeface="Microsoft GothicNeo"/>
              </a:rPr>
              <a:t>사용 상황 + 트리거 키워드</a:t>
            </a:r>
            <a:r>
              <a:rPr sz="105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를 또렷이 넣어야 제때 로드된다.</a:t>
            </a:r>
          </a:p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05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❌ 모호: "데이터 도우미" → 언제 쓸지 모름 → 안 불려옴</a:t>
            </a:r>
          </a:p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05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✅ 또렷: "판매 엑셀을 분석할 때 사용. '분석·집계·평균·순위·추세' 요청 시."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2부 · 2. 스킬 (Skills)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효과적으로 쓰는 법 — 3원칙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2부 · 에이전트 생성 (빌드 개념편)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28</a:t>
            </a:r>
          </a:p>
        </p:txBody>
      </p:sp>
      <p:sp>
        <p:nvSpPr>
          <p:cNvPr id="13" name="Oval 12"/>
          <p:cNvSpPr/>
          <p:nvPr/>
        </p:nvSpPr>
        <p:spPr>
          <a:xfrm>
            <a:off x="566928" y="1371600"/>
            <a:ext cx="292608" cy="292608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24127" y="1385316"/>
            <a:ext cx="4907127" cy="2852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단순하게 시작하라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4127" y="1675180"/>
            <a:ext cx="4907127" cy="5368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처음부터 거대한 스킬을 만들지 말고, SKILL.md 한 장으로 시작해 필요할 때 리소스를 붙입니다.</a:t>
            </a: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566928" y="2321798"/>
          <a:ext cx="5364327" cy="1499616"/>
        </p:xfrm>
        <a:graphic>
          <a:graphicData uri="http://schemas.openxmlformats.org/drawingml/2006/table">
            <a:tbl>
              <a:tblPr firstRow="0" bandRow="0"/>
              <a:tblGrid>
                <a:gridCol w="909208"/>
                <a:gridCol w="2182099"/>
                <a:gridCol w="2273020"/>
              </a:tblGrid>
              <a:tr h="292608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단계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구성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언제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</a:tr>
              <a:tr h="40233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1단계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SKILL.md 한 장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규칙·형식만 적으면 충분할 때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0233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2단계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SKILL.md + 보조 설명 문서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용어·맥락 설명이 필요할 때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0233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3단계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SKILL.md + 템플릿·리소스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산출물 품질을 고정해야 할 때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Oval 16"/>
          <p:cNvSpPr/>
          <p:nvPr/>
        </p:nvSpPr>
        <p:spPr>
          <a:xfrm>
            <a:off x="566928" y="3876278"/>
            <a:ext cx="292608" cy="292608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24127" y="3889994"/>
            <a:ext cx="4907127" cy="2852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단일 출처를 지켜라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24127" y="4179859"/>
            <a:ext cx="4907127" cy="305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디자인 색, 절차 같은 세부는 그 스킬 한 곳에만 두고 지침·다른 스킬과 중복하지 않습니다.</a:t>
            </a:r>
          </a:p>
        </p:txBody>
      </p:sp>
      <p:sp>
        <p:nvSpPr>
          <p:cNvPr id="20" name="Oval 19"/>
          <p:cNvSpPr/>
          <p:nvPr/>
        </p:nvSpPr>
        <p:spPr>
          <a:xfrm>
            <a:off x="6260439" y="1371600"/>
            <a:ext cx="292608" cy="292608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17639" y="1385316"/>
            <a:ext cx="4907127" cy="2852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"모델이 혼자 못 하는 것"을 인코딩하라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17639" y="1675180"/>
            <a:ext cx="4907127" cy="305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스킬의 본질은 에이전트가 스스로는 못 푸는 지식을 적어두는 것입니다.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260439" y="2071641"/>
            <a:ext cx="5364327" cy="1360931"/>
          </a:xfrm>
          <a:prstGeom prst="roundRect">
            <a:avLst>
              <a:gd name="adj" fmla="val 6718"/>
            </a:avLst>
          </a:prstGeom>
          <a:solidFill>
            <a:srgbClr val="0D1117"/>
          </a:solidFill>
          <a:ln w="12700">
            <a:solidFill>
              <a:srgbClr val="21262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43319" y="2227089"/>
            <a:ext cx="4998567" cy="117805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32000"/>
              </a:lnSpc>
              <a:spcAft>
                <a:spcPts val="0"/>
              </a:spcAft>
            </a:pPr>
            <a:r>
              <a:rPr sz="10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문제: 큰 HTML 파일을 메일에 직접 첨부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1000">
                <a:solidFill>
                  <a:srgbClr val="7EE787"/>
                </a:solidFill>
                <a:latin typeface="Cascadia Code"/>
                <a:ea typeface="Cascadia Code"/>
                <a:cs typeface="Cascadia Code"/>
              </a:rPr>
              <a:t>   → Base64 변환 중 토큰 폭발 → 실패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10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10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해결(스킬에 인코딩):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10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  파일 저장소(OneDrive 등)에 업로드 → 링크로 첨부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260439" y="3633741"/>
            <a:ext cx="5364327" cy="816444"/>
          </a:xfrm>
          <a:prstGeom prst="roundRect">
            <a:avLst>
              <a:gd name="adj" fmla="val 6719"/>
            </a:avLst>
          </a:prstGeom>
          <a:solidFill>
            <a:srgbClr val="E9EE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6260439" y="3633741"/>
            <a:ext cx="41148" cy="816444"/>
          </a:xfrm>
          <a:prstGeom prst="rect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61607" y="3770901"/>
            <a:ext cx="4998567" cy="578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300"/>
              </a:spcAft>
            </a:pPr>
            <a:r>
              <a:rPr sz="1050" b="0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*"하네스의 모든 구성요소는 '모델이 혼자 못 하는 것'에 대한 가정을 인코딩한다."* — 스킬이 바로 그 인코딩 장소다.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2부 · 2. 스킬 (Skills)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단일 파일 스킬 · 스킬 패키징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2부 · 에이전트 생성 (빌드 개념편)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29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6928" y="1371600"/>
            <a:ext cx="5364327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단일 파일 스킬 — UI에 바로 등록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66928" y="1719072"/>
            <a:ext cx="5364327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가장 쉬운 스킬은 리소스 없는 </a:t>
            </a:r>
            <a:r>
              <a:rPr sz="1050" b="0">
                <a:solidFill>
                  <a:srgbClr val="27409C"/>
                </a:solidFill>
                <a:latin typeface="Cascadia Code"/>
                <a:ea typeface="Cascadia Code"/>
                <a:cs typeface="Cascadia Code"/>
              </a:rPr>
              <a:t>SKILL.md</a:t>
            </a:r>
            <a:r>
              <a:rPr sz="11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 한 장입니다. </a:t>
            </a:r>
            <a:r>
              <a:rPr sz="1100" b="1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UI에서 그대로 붙여넣어 바로 등록</a:t>
            </a:r>
            <a:r>
              <a:rPr sz="11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 — zip도, 업로드 절차도 필요 없습니다.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2331720"/>
            <a:ext cx="5364327" cy="2179015"/>
          </a:xfrm>
          <a:prstGeom prst="roundRect">
            <a:avLst>
              <a:gd name="adj" fmla="val 4196"/>
            </a:avLst>
          </a:prstGeom>
          <a:solidFill>
            <a:srgbClr val="0D1117"/>
          </a:solidFill>
          <a:ln w="12700">
            <a:solidFill>
              <a:srgbClr val="21262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49808" y="2487168"/>
            <a:ext cx="4998567" cy="199613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---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name: result-brief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description: 분석 결과를 매번 똑같은 짧은 형식으로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 요약할 때. "요약·브리핑·정리" 요청 시.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---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00">
                <a:solidFill>
                  <a:srgbClr val="7D8790"/>
                </a:solidFill>
                <a:latin typeface="Cascadia Code"/>
                <a:ea typeface="Cascadia Code"/>
                <a:cs typeface="Cascadia Code"/>
              </a:rPr>
              <a:t># 결과 브리핑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00">
                <a:solidFill>
                  <a:srgbClr val="7D8790"/>
                </a:solidFill>
                <a:latin typeface="Cascadia Code"/>
                <a:ea typeface="Cascadia Code"/>
                <a:cs typeface="Cascadia Code"/>
              </a:rPr>
              <a:t>## 무엇을 하나 — 항상 이 고정 형식으로 정리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 한 줄 요약 / 핵심 숫자 / 눈에 띄는 점 / 다음 액션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00">
                <a:solidFill>
                  <a:srgbClr val="7D8790"/>
                </a:solidFill>
                <a:latin typeface="Cascadia Code"/>
                <a:ea typeface="Cascadia Code"/>
                <a:cs typeface="Cascadia Code"/>
              </a:rPr>
              <a:t>## 규칙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 숫자는 분석 결과만, 5줄 안팎으로 짧게, 증감은 +/-로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66928" y="4711903"/>
            <a:ext cx="5364327" cy="853020"/>
          </a:xfrm>
          <a:prstGeom prst="roundRect">
            <a:avLst>
              <a:gd name="adj" fmla="val 10719"/>
            </a:avLst>
          </a:prstGeom>
          <a:solidFill>
            <a:srgbClr val="F0FDF4"/>
          </a:solidFill>
          <a:ln w="12700">
            <a:solidFill>
              <a:srgbClr val="BBF7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49808" y="4867351"/>
            <a:ext cx="4998567" cy="578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050" b="0">
                <a:solidFill>
                  <a:srgbClr val="166534"/>
                </a:solidFill>
                <a:latin typeface="Microsoft GothicNeo"/>
                <a:ea typeface="Microsoft GothicNeo"/>
                <a:cs typeface="Microsoft GothicNeo"/>
              </a:rPr>
              <a:t>YAML 2줄(</a:t>
            </a:r>
            <a:r>
              <a:rPr sz="1000" b="0">
                <a:solidFill>
                  <a:srgbClr val="166534"/>
                </a:solidFill>
                <a:latin typeface="Cascadia Code"/>
                <a:ea typeface="Cascadia Code"/>
                <a:cs typeface="Cascadia Code"/>
              </a:rPr>
              <a:t>name</a:t>
            </a:r>
            <a:r>
              <a:rPr sz="1050" b="0">
                <a:solidFill>
                  <a:srgbClr val="166534"/>
                </a:solidFill>
                <a:latin typeface="Microsoft GothicNeo"/>
                <a:ea typeface="Microsoft GothicNeo"/>
                <a:cs typeface="Microsoft GothicNeo"/>
              </a:rPr>
              <a:t>·</a:t>
            </a:r>
            <a:r>
              <a:rPr sz="1000" b="0">
                <a:solidFill>
                  <a:srgbClr val="166534"/>
                </a:solidFill>
                <a:latin typeface="Cascadia Code"/>
                <a:ea typeface="Cascadia Code"/>
                <a:cs typeface="Cascadia Code"/>
              </a:rPr>
              <a:t>description</a:t>
            </a:r>
            <a:r>
              <a:rPr sz="1050" b="0">
                <a:solidFill>
                  <a:srgbClr val="166534"/>
                </a:solidFill>
                <a:latin typeface="Microsoft GothicNeo"/>
                <a:ea typeface="Microsoft GothicNeo"/>
                <a:cs typeface="Microsoft GothicNeo"/>
              </a:rPr>
              <a:t>) + "언제·무엇을·규칙"만으로 스킬이 됩니다. 처음 익힐 때는 이 형태로 시작하세요 — 피드백이 가장 빠릅니다.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60439" y="1371600"/>
            <a:ext cx="5364327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패키징(ZIP) — 리소스를 더한 고성능 스킬</a:t>
            </a:r>
          </a:p>
        </p:txBody>
      </p:sp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6260439" y="1737360"/>
          <a:ext cx="5364326" cy="2048256"/>
        </p:xfrm>
        <a:graphic>
          <a:graphicData uri="http://schemas.openxmlformats.org/drawingml/2006/table">
            <a:tbl>
              <a:tblPr firstRow="0" bandRow="0"/>
              <a:tblGrid>
                <a:gridCol w="1091049"/>
                <a:gridCol w="2000257"/>
                <a:gridCol w="2273020"/>
              </a:tblGrid>
              <a:tr h="292608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구분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단일 파일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패키징(ZIP)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</a:tr>
              <a:tr h="438912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등록 방법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UI에 바로 붙여넣기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ZIP 업로드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38912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구성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27409C"/>
                          </a:solidFill>
                          <a:latin typeface="Cascadia Code"/>
                          <a:ea typeface="Cascadia Code"/>
                          <a:cs typeface="Cascadia Code"/>
                        </a:rPr>
                        <a:t>SKILL.md</a:t>
                      </a: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 하나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27409C"/>
                          </a:solidFill>
                          <a:latin typeface="Cascadia Code"/>
                          <a:ea typeface="Cascadia Code"/>
                          <a:cs typeface="Cascadia Code"/>
                        </a:rPr>
                        <a:t>SKILL.md</a:t>
                      </a: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 + 리소스(.py·.html·.md)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38912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적합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규칙·형식만으로 충분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코드·템플릿·디자인까지 고정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38912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예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출력 형식 요약 규칙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처리 코드 + 메일 HTML 양식 + 디자인 지침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1" name="Rounded Rectangle 20"/>
          <p:cNvSpPr/>
          <p:nvPr/>
        </p:nvSpPr>
        <p:spPr>
          <a:xfrm>
            <a:off x="6260439" y="3986783"/>
            <a:ext cx="5364327" cy="1576704"/>
          </a:xfrm>
          <a:prstGeom prst="roundRect">
            <a:avLst>
              <a:gd name="adj" fmla="val 5799"/>
            </a:avLst>
          </a:prstGeom>
          <a:solidFill>
            <a:srgbClr val="FFFBEB"/>
          </a:solidFill>
          <a:ln w="12700">
            <a:solidFill>
              <a:srgbClr val="FDE6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43319" y="4142231"/>
            <a:ext cx="4998567" cy="130238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000" b="1">
                <a:solidFill>
                  <a:srgbClr val="B45309"/>
                </a:solidFill>
                <a:latin typeface="Microsoft GothicNeo"/>
                <a:ea typeface="Microsoft GothicNeo"/>
                <a:cs typeface="Microsoft GothicNeo"/>
              </a:rPr>
              <a:t>⚠️ 리소스는 자동 주입되지 않는다</a:t>
            </a:r>
            <a:r>
              <a:rPr sz="100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 — 스킬이 트리거되면 자동 주입되는 건 </a:t>
            </a:r>
            <a:r>
              <a:rPr sz="950" b="1">
                <a:solidFill>
                  <a:srgbClr val="B45309"/>
                </a:solidFill>
                <a:latin typeface="Cascadia Code"/>
                <a:ea typeface="Cascadia Code"/>
                <a:cs typeface="Cascadia Code"/>
              </a:rPr>
              <a:t>SKILL.md</a:t>
            </a:r>
            <a:r>
              <a:rPr sz="1000" b="1">
                <a:solidFill>
                  <a:srgbClr val="B45309"/>
                </a:solidFill>
                <a:latin typeface="Microsoft GothicNeo"/>
                <a:ea typeface="Microsoft GothicNeo"/>
                <a:cs typeface="Microsoft GothicNeo"/>
              </a:rPr>
              <a:t> 본문뿐</a:t>
            </a:r>
            <a:r>
              <a:rPr sz="100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입니다. 동봉한 </a:t>
            </a:r>
            <a:r>
              <a:rPr sz="950" b="0">
                <a:solidFill>
                  <a:srgbClr val="92400E"/>
                </a:solidFill>
                <a:latin typeface="Cascadia Code"/>
                <a:ea typeface="Cascadia Code"/>
                <a:cs typeface="Cascadia Code"/>
              </a:rPr>
              <a:t>design-set.md</a:t>
            </a:r>
            <a:r>
              <a:rPr sz="100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·템플릿·</a:t>
            </a:r>
            <a:r>
              <a:rPr sz="950" b="0">
                <a:solidFill>
                  <a:srgbClr val="92400E"/>
                </a:solidFill>
                <a:latin typeface="Cascadia Code"/>
                <a:ea typeface="Cascadia Code"/>
                <a:cs typeface="Cascadia Code"/>
              </a:rPr>
              <a:t>.py</a:t>
            </a:r>
            <a:r>
              <a:rPr sz="100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는 저장만 될 뿐, 에이전트가 직접 열어야 읽힙니다.</a:t>
            </a:r>
          </a:p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000" b="1">
                <a:solidFill>
                  <a:srgbClr val="B45309"/>
                </a:solidFill>
                <a:latin typeface="Microsoft GothicNeo"/>
                <a:ea typeface="Microsoft GothicNeo"/>
                <a:cs typeface="Microsoft GothicNeo"/>
              </a:rPr>
              <a:t>원칙: 반드시 지켜야 할 최소 규칙(팔레트 값·금지·"템플릿을 쓰라")은 SKILL.md 본문에 직접 적는다.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0부 · 개요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왜 다시 지었나 — 한눈에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0부 · 개요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6928" y="1371600"/>
            <a:ext cx="11057839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8000"/>
              </a:lnSpc>
              <a:spcBef>
                <a:spcPts val="0"/>
              </a:spcBef>
              <a:spcAft>
                <a:spcPts val="700"/>
              </a:spcAft>
            </a:pPr>
            <a:r>
              <a:rPr sz="12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기존(클래식) Copilot Studio는 본질적으로 </a:t>
            </a:r>
            <a:r>
              <a:rPr sz="12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대화 흐름 설계 도구</a:t>
            </a:r>
            <a:r>
              <a:rPr sz="12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였습니다. 메이커가 모든 경로를 미리 그려야 했고, 시나리오가 복잡해지면 분기가 폭발하고 다단계·장기 작업에서 흐름이 끊겼습니다.</a:t>
            </a:r>
          </a:p>
          <a:p>
            <a:pPr algn="l">
              <a:lnSpc>
                <a:spcPct val="158000"/>
              </a:lnSpc>
              <a:spcBef>
                <a:spcPts val="0"/>
              </a:spcBef>
              <a:spcAft>
                <a:spcPts val="700"/>
              </a:spcAft>
            </a:pPr>
            <a:r>
              <a:rPr sz="12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New Copilot Studio는 </a:t>
            </a:r>
            <a:r>
              <a:rPr sz="12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AI 코어(오케스트레이터)를 코딩 하네스 위에 다시 지어</a:t>
            </a:r>
            <a:r>
              <a:rPr sz="12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, 메이커의 일을 "흐름 그리기"에서 </a:t>
            </a:r>
            <a:r>
              <a:rPr sz="12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"하네스 설계"</a:t>
            </a:r>
            <a:r>
              <a:rPr sz="12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로 바꿉니다.</a:t>
            </a:r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566928" y="2432304"/>
          <a:ext cx="11057838" cy="2761488"/>
        </p:xfrm>
        <a:graphic>
          <a:graphicData uri="http://schemas.openxmlformats.org/drawingml/2006/table">
            <a:tbl>
              <a:tblPr firstRow="0" bandRow="0"/>
              <a:tblGrid>
                <a:gridCol w="1919129"/>
                <a:gridCol w="4203806"/>
                <a:gridCol w="4934903"/>
              </a:tblGrid>
              <a:tr h="347472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구분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클래식 Copilot Studio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New Copilot Studio (CLI Agent)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</a:tr>
              <a:tr h="40233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패러다임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대화 흐름(Topics) 설계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하네스 설계 + 에이전틱 루프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0233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메이커의 일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분기·노드를 직접 그림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지침·스킬·도구를 설계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0233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다단계·장기 작업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흐름이 끊기기 쉬움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끝까지 재귀적으로 수행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0233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참고자료 처리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검색 스니펫(RAG) 기반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원본 파일을 코드로 직접 처리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0233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산출물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텍스트 응답 위주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Word·PPT·Excel·PDF 등 리치 파일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0233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구성 화면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탭 9개로 분산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Build·Test·Preview·Monitor 4개로 통합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5" name="Rounded Rectangle 14"/>
          <p:cNvSpPr/>
          <p:nvPr/>
        </p:nvSpPr>
        <p:spPr>
          <a:xfrm>
            <a:off x="566928" y="5449824"/>
            <a:ext cx="11057839" cy="584415"/>
          </a:xfrm>
          <a:prstGeom prst="roundRect">
            <a:avLst>
              <a:gd name="adj" fmla="val 9387"/>
            </a:avLst>
          </a:prstGeom>
          <a:solidFill>
            <a:srgbClr val="E9EE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66928" y="5449824"/>
            <a:ext cx="41148" cy="584415"/>
          </a:xfrm>
          <a:prstGeom prst="rect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68096" y="5586983"/>
            <a:ext cx="10692079" cy="34667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300"/>
              </a:spcAft>
            </a:pPr>
            <a:r>
              <a:rPr sz="1100" b="0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핵심 멘탈모델은 하나입니다 — </a:t>
            </a:r>
            <a:r>
              <a:rPr sz="1100" b="1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"무엇을(What)"은 사람이 적고, "어떻게(How)"는 에이전트가 한다.</a:t>
            </a:r>
            <a:r>
              <a:rPr sz="1100" b="0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 클래식과 뉴는 </a:t>
            </a:r>
            <a:r>
              <a:rPr sz="1100" b="1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나란히 공존</a:t>
            </a:r>
            <a:r>
              <a:rPr sz="1100" b="0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하며, 뉴는 opt-in이고 강제 전환은 없습니다.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2부 · 2. 스킬 (Skills)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패키징 함정 — zip 구조와 이름 규칙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2부 · 에이전트 생성 (빌드 개념편)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30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6928" y="1371600"/>
            <a:ext cx="5364327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zip 구조 — 가장 흔한 실패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66928" y="1737360"/>
            <a:ext cx="5364327" cy="951890"/>
          </a:xfrm>
          <a:prstGeom prst="roundRect">
            <a:avLst>
              <a:gd name="adj" fmla="val 9606"/>
            </a:avLst>
          </a:prstGeom>
          <a:solidFill>
            <a:srgbClr val="0D1117"/>
          </a:solidFill>
          <a:ln w="12700">
            <a:solidFill>
              <a:srgbClr val="21262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49808" y="1892808"/>
            <a:ext cx="4998567" cy="76901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32000"/>
              </a:lnSpc>
              <a:spcAft>
                <a:spcPts val="0"/>
              </a:spcAft>
            </a:pPr>
            <a:r>
              <a:rPr sz="10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File requirements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10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- .zip 안에 SKILL.md 가 있어야 함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10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- SKILL.md 에 name·description 이 YAML 로 있어야 함</a:t>
            </a: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566928" y="2890418"/>
          <a:ext cx="5364327" cy="1060704"/>
        </p:xfrm>
        <a:graphic>
          <a:graphicData uri="http://schemas.openxmlformats.org/drawingml/2006/table">
            <a:tbl>
              <a:tblPr firstRow="0" bandRow="0"/>
              <a:tblGrid>
                <a:gridCol w="2727624"/>
                <a:gridCol w="2636703"/>
              </a:tblGrid>
              <a:tr h="292608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잘못된 zip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올바른 zip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</a:tr>
              <a:tr h="384048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27409C"/>
                          </a:solidFill>
                          <a:latin typeface="Cascadia Code"/>
                          <a:ea typeface="Cascadia Code"/>
                          <a:cs typeface="Cascadia Code"/>
                        </a:rPr>
                        <a:t>my-skill/SKILL.md</a:t>
                      </a: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 (폴더째 압축)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27409C"/>
                          </a:solidFill>
                          <a:latin typeface="Cascadia Code"/>
                          <a:ea typeface="Cascadia Code"/>
                          <a:cs typeface="Cascadia Code"/>
                        </a:rPr>
                        <a:t>SKILL.md</a:t>
                      </a: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 (루트)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→ "Bundle is missing a root-level SKILL.md"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→ 통과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Rounded Rectangle 16"/>
          <p:cNvSpPr/>
          <p:nvPr/>
        </p:nvSpPr>
        <p:spPr>
          <a:xfrm>
            <a:off x="566928" y="4152290"/>
            <a:ext cx="5364327" cy="1163447"/>
          </a:xfrm>
          <a:prstGeom prst="roundRect">
            <a:avLst>
              <a:gd name="adj" fmla="val 7859"/>
            </a:avLst>
          </a:prstGeom>
          <a:solidFill>
            <a:srgbClr val="F0FDF4"/>
          </a:solidFill>
          <a:ln w="12700">
            <a:solidFill>
              <a:srgbClr val="BBF7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49808" y="4307738"/>
            <a:ext cx="4998567" cy="88912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000" b="1">
                <a:solidFill>
                  <a:srgbClr val="15803D"/>
                </a:solidFill>
                <a:latin typeface="Microsoft GothicNeo"/>
                <a:ea typeface="Microsoft GothicNeo"/>
                <a:cs typeface="Microsoft GothicNeo"/>
              </a:rPr>
              <a:t>핵심: 폴더가 아니라 폴더 *안 내용물*을 압축한다.</a:t>
            </a:r>
          </a:p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000" b="0">
                <a:solidFill>
                  <a:srgbClr val="166534"/>
                </a:solidFill>
                <a:latin typeface="Microsoft GothicNeo"/>
                <a:ea typeface="Microsoft GothicNeo"/>
                <a:cs typeface="Microsoft GothicNeo"/>
              </a:rPr>
              <a:t>탐색기 — 폴더 안으로 들어가 → 파일 전체 선택 → 우클릭 압축</a:t>
            </a:r>
          </a:p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000" b="0">
                <a:solidFill>
                  <a:srgbClr val="166534"/>
                </a:solidFill>
                <a:latin typeface="Microsoft GothicNeo"/>
                <a:ea typeface="Microsoft GothicNeo"/>
                <a:cs typeface="Microsoft GothicNeo"/>
              </a:rPr>
              <a:t>PowerShell — </a:t>
            </a:r>
            <a:r>
              <a:rPr sz="950" b="0">
                <a:solidFill>
                  <a:srgbClr val="166534"/>
                </a:solidFill>
                <a:latin typeface="Cascadia Code"/>
                <a:ea typeface="Cascadia Code"/>
                <a:cs typeface="Cascadia Code"/>
              </a:rPr>
              <a:t>Compress-Archive -Path "스킬폴더\*" -DestinationPath out.zip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60439" y="1371600"/>
            <a:ext cx="5364327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스킬 이름(</a:t>
            </a:r>
            <a:r>
              <a:rPr sz="1250" b="1">
                <a:solidFill>
                  <a:srgbClr val="27409C"/>
                </a:solidFill>
                <a:latin typeface="Cascadia Code"/>
                <a:ea typeface="Cascadia Code"/>
                <a:cs typeface="Cascadia Code"/>
              </a:rPr>
              <a:t>name</a:t>
            </a:r>
            <a:r>
              <a:rPr sz="13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) 규칙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60439" y="1719072"/>
            <a:ext cx="5364327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27409C"/>
                </a:solidFill>
                <a:latin typeface="Cascadia Code"/>
                <a:ea typeface="Cascadia Code"/>
                <a:cs typeface="Cascadia Code"/>
              </a:rPr>
              <a:t>name</a:t>
            </a:r>
            <a:r>
              <a:rPr sz="11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은 </a:t>
            </a:r>
            <a:r>
              <a:rPr sz="1100" b="1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소문자·숫자·하이픈(</a:t>
            </a:r>
            <a:r>
              <a:rPr sz="1050" b="1">
                <a:solidFill>
                  <a:srgbClr val="27409C"/>
                </a:solidFill>
                <a:latin typeface="Cascadia Code"/>
                <a:ea typeface="Cascadia Code"/>
                <a:cs typeface="Cascadia Code"/>
              </a:rPr>
              <a:t>-</a:t>
            </a:r>
            <a:r>
              <a:rPr sz="1100" b="1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)만</a:t>
            </a:r>
            <a:r>
              <a:rPr sz="11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 허용되고, 하이픈으로 시작·끝날 수 없습니다.</a:t>
            </a:r>
          </a:p>
        </p:txBody>
      </p:sp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6260439" y="2231136"/>
          <a:ext cx="5364327" cy="1773936"/>
        </p:xfrm>
        <a:graphic>
          <a:graphicData uri="http://schemas.openxmlformats.org/drawingml/2006/table">
            <a:tbl>
              <a:tblPr firstRow="0" bandRow="0"/>
              <a:tblGrid>
                <a:gridCol w="1966920"/>
                <a:gridCol w="1609298"/>
                <a:gridCol w="1788109"/>
              </a:tblGrid>
              <a:tr h="31089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❌ 잘못된 이름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이유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✅ 올바른 이름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</a:tr>
              <a:tr h="365760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27409C"/>
                          </a:solidFill>
                          <a:latin typeface="Cascadia Code"/>
                          <a:ea typeface="Cascadia Code"/>
                          <a:cs typeface="Cascadia Code"/>
                        </a:rPr>
                        <a:t>brand_comms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언더스코어 불가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27409C"/>
                          </a:solidFill>
                          <a:latin typeface="Cascadia Code"/>
                          <a:ea typeface="Cascadia Code"/>
                          <a:cs typeface="Cascadia Code"/>
                        </a:rPr>
                        <a:t>brand-comms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27409C"/>
                          </a:solidFill>
                          <a:latin typeface="Cascadia Code"/>
                          <a:ea typeface="Cascadia Code"/>
                          <a:cs typeface="Cascadia Code"/>
                        </a:rPr>
                        <a:t>brand-comms_v2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언더스코어 포함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27409C"/>
                          </a:solidFill>
                          <a:latin typeface="Cascadia Code"/>
                          <a:ea typeface="Cascadia Code"/>
                          <a:cs typeface="Cascadia Code"/>
                        </a:rPr>
                        <a:t>brand-comms-v2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27409C"/>
                          </a:solidFill>
                          <a:latin typeface="Cascadia Code"/>
                          <a:ea typeface="Cascadia Code"/>
                          <a:cs typeface="Cascadia Code"/>
                        </a:rPr>
                        <a:t>Brand-Comms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대문자 불가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27409C"/>
                          </a:solidFill>
                          <a:latin typeface="Cascadia Code"/>
                          <a:ea typeface="Cascadia Code"/>
                          <a:cs typeface="Cascadia Code"/>
                        </a:rPr>
                        <a:t>brand-comms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27409C"/>
                          </a:solidFill>
                          <a:latin typeface="Cascadia Code"/>
                          <a:ea typeface="Cascadia Code"/>
                          <a:cs typeface="Cascadia Code"/>
                        </a:rPr>
                        <a:t>-brand</a:t>
                      </a: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 / </a:t>
                      </a:r>
                      <a:r>
                        <a:rPr sz="1000" b="1">
                          <a:solidFill>
                            <a:srgbClr val="27409C"/>
                          </a:solidFill>
                          <a:latin typeface="Cascadia Code"/>
                          <a:ea typeface="Cascadia Code"/>
                          <a:cs typeface="Cascadia Code"/>
                        </a:rPr>
                        <a:t>brand-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하이픈으로 시작·끝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27409C"/>
                          </a:solidFill>
                          <a:latin typeface="Cascadia Code"/>
                          <a:ea typeface="Cascadia Code"/>
                          <a:cs typeface="Cascadia Code"/>
                        </a:rPr>
                        <a:t>brand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2" name="Rounded Rectangle 21"/>
          <p:cNvSpPr/>
          <p:nvPr/>
        </p:nvSpPr>
        <p:spPr>
          <a:xfrm>
            <a:off x="6260439" y="4224528"/>
            <a:ext cx="5364327" cy="853020"/>
          </a:xfrm>
          <a:prstGeom prst="roundRect">
            <a:avLst>
              <a:gd name="adj" fmla="val 10719"/>
            </a:avLst>
          </a:prstGeom>
          <a:solidFill>
            <a:srgbClr val="FFFBEB"/>
          </a:solidFill>
          <a:ln w="12700">
            <a:solidFill>
              <a:srgbClr val="FDE6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443319" y="4379976"/>
            <a:ext cx="4998567" cy="578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050" b="1">
                <a:solidFill>
                  <a:srgbClr val="B45309"/>
                </a:solidFill>
                <a:latin typeface="Microsoft GothicNeo"/>
                <a:ea typeface="Microsoft GothicNeo"/>
                <a:cs typeface="Microsoft GothicNeo"/>
              </a:rPr>
              <a:t>반론 대응</a:t>
            </a:r>
            <a:r>
              <a:rPr sz="105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 — "분명 SKILL.md를 넣었는데 왜 실패하나?" → 십중팔구 </a:t>
            </a:r>
            <a:r>
              <a:rPr sz="1050" b="1">
                <a:solidFill>
                  <a:srgbClr val="B45309"/>
                </a:solidFill>
                <a:latin typeface="Microsoft GothicNeo"/>
                <a:ea typeface="Microsoft GothicNeo"/>
                <a:cs typeface="Microsoft GothicNeo"/>
              </a:rPr>
              <a:t>한 단계 안(</a:t>
            </a:r>
            <a:r>
              <a:rPr sz="1000" b="1">
                <a:solidFill>
                  <a:srgbClr val="B45309"/>
                </a:solidFill>
                <a:latin typeface="Cascadia Code"/>
                <a:ea typeface="Cascadia Code"/>
                <a:cs typeface="Cascadia Code"/>
              </a:rPr>
              <a:t>폴더명/SKILL.md</a:t>
            </a:r>
            <a:r>
              <a:rPr sz="1050" b="1">
                <a:solidFill>
                  <a:srgbClr val="B45309"/>
                </a:solidFill>
                <a:latin typeface="Microsoft GothicNeo"/>
                <a:ea typeface="Microsoft GothicNeo"/>
                <a:cs typeface="Microsoft GothicNeo"/>
              </a:rPr>
              <a:t>)</a:t>
            </a:r>
            <a:r>
              <a:rPr sz="105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에 들어가 있다. zip을 열어 SKILL.md가 </a:t>
            </a:r>
            <a:r>
              <a:rPr sz="1050" b="1">
                <a:solidFill>
                  <a:srgbClr val="B45309"/>
                </a:solidFill>
                <a:latin typeface="Microsoft GothicNeo"/>
                <a:ea typeface="Microsoft GothicNeo"/>
                <a:cs typeface="Microsoft GothicNeo"/>
              </a:rPr>
              <a:t>맨 위(루트)</a:t>
            </a:r>
            <a:r>
              <a:rPr sz="105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에 보이는지 확인하라.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2부 · 2. 스킬 (Skills)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⚠️ 프리뷰 이슈 — 개인 개발환경에서 New CLI 에이전트 미동작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2부 · 에이전트 생성 (빌드 개념편)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31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1371600"/>
            <a:ext cx="11057839" cy="899426"/>
          </a:xfrm>
          <a:prstGeom prst="roundRect">
            <a:avLst>
              <a:gd name="adj" fmla="val 10166"/>
            </a:avLst>
          </a:prstGeom>
          <a:solidFill>
            <a:srgbClr val="FFFBEB"/>
          </a:solidFill>
          <a:ln w="12700">
            <a:solidFill>
              <a:srgbClr val="FDE6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1527048"/>
            <a:ext cx="10692079" cy="62510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15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New Copilot Studio는 현재 프리뷰이며, </a:t>
            </a:r>
            <a:r>
              <a:rPr sz="1150" b="1">
                <a:solidFill>
                  <a:srgbClr val="B45309"/>
                </a:solidFill>
                <a:latin typeface="Microsoft GothicNeo"/>
                <a:ea typeface="Microsoft GothicNeo"/>
                <a:cs typeface="Microsoft GothicNeo"/>
              </a:rPr>
              <a:t>개인 개발환경(personal developer environment)에서는 New(CLI) 에이전트가 정상 작동하지 않습니다.</a:t>
            </a:r>
            <a:r>
              <a:rPr sz="115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 스킬 패키징 업로드가 깨지는 것은 그 </a:t>
            </a:r>
            <a:r>
              <a:rPr sz="1150" b="1">
                <a:solidFill>
                  <a:srgbClr val="B45309"/>
                </a:solidFill>
                <a:latin typeface="Microsoft GothicNeo"/>
                <a:ea typeface="Microsoft GothicNeo"/>
                <a:cs typeface="Microsoft GothicNeo"/>
              </a:rPr>
              <a:t>증상 중 하나</a:t>
            </a:r>
            <a:r>
              <a:rPr sz="115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일 뿐입니다. (2026-06-14 기준)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6928" y="2527058"/>
            <a:ext cx="5364327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확인된 이슈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66928" y="2856242"/>
            <a:ext cx="5364327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indent="-164592" marL="164592">
              <a:lnSpc>
                <a:spcPct val="140000"/>
              </a:lnSpc>
              <a:spcAft>
                <a:spcPts val="700"/>
              </a:spcAft>
            </a:pPr>
            <a:r>
              <a:rPr sz="1100" b="1">
                <a:solidFill>
                  <a:srgbClr val="B91C1C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1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스킬 패키징 임포트 불가</a:t>
            </a:r>
            <a:r>
              <a:rPr sz="11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— ZIP이 UI엔 정상으로 보이지만, 실제로는 YAML(이름·설명)만 올라가고 본문·리소스가 누락</a:t>
            </a:r>
          </a:p>
          <a:p>
            <a:pPr indent="-164592" marL="164592">
              <a:lnSpc>
                <a:spcPct val="140000"/>
              </a:lnSpc>
              <a:spcAft>
                <a:spcPts val="700"/>
              </a:spcAft>
            </a:pPr>
            <a:r>
              <a:rPr sz="1100" b="1">
                <a:solidFill>
                  <a:srgbClr val="B91C1C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1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Copilot 앱에서 에러 발생</a:t>
            </a:r>
            <a:r>
              <a:rPr sz="11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— 게시 후 M365 Copilot 앱에서 오류</a:t>
            </a:r>
          </a:p>
          <a:p>
            <a:pPr indent="-164592" marL="164592">
              <a:lnSpc>
                <a:spcPct val="140000"/>
              </a:lnSpc>
              <a:spcAft>
                <a:spcPts val="700"/>
              </a:spcAft>
            </a:pPr>
            <a:r>
              <a:rPr sz="1100" b="1">
                <a:solidFill>
                  <a:srgbClr val="B91C1C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1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Teams 챗봇 랜덤 비정상 동작</a:t>
            </a:r>
            <a:r>
              <a:rPr sz="11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— 같은 입력에도 동작이 들쭉날쭉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66928" y="4099826"/>
            <a:ext cx="5364327" cy="1698391"/>
          </a:xfrm>
          <a:prstGeom prst="roundRect">
            <a:avLst>
              <a:gd name="adj" fmla="val 5383"/>
            </a:avLst>
          </a:prstGeom>
          <a:solidFill>
            <a:srgbClr val="0D1117"/>
          </a:solidFill>
          <a:ln w="12700">
            <a:solidFill>
              <a:srgbClr val="21262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49808" y="4255274"/>
            <a:ext cx="4998567" cy="151551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7D8790"/>
                </a:solidFill>
                <a:latin typeface="Cascadia Code"/>
                <a:ea typeface="Cascadia Code"/>
                <a:cs typeface="Cascadia Code"/>
              </a:rPr>
              <a:t># 개인 개발환경에서 확인된 SKILL.md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---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name: default-...-skill-brand-comms-v2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description: Default_...skill.brand-comms-v2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---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&lt;!-- bic:bundle=crskill_brand_comms_v2_zip_... --&gt;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       ↑ 본문·리소스가 포인터로 대체됨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60439" y="2527058"/>
            <a:ext cx="5364327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확인법 — UI를 믿지 말 것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260439" y="2856242"/>
            <a:ext cx="5364327" cy="542848"/>
          </a:xfrm>
          <a:prstGeom prst="roundRect">
            <a:avLst>
              <a:gd name="adj" fmla="val 16844"/>
            </a:avLst>
          </a:prstGeom>
          <a:solidFill>
            <a:srgbClr val="0D1117"/>
          </a:solidFill>
          <a:ln w="12700">
            <a:solidFill>
              <a:srgbClr val="21262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43319" y="3011690"/>
            <a:ext cx="4998567" cy="3599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32000"/>
              </a:lnSpc>
              <a:spcAft>
                <a:spcPts val="0"/>
              </a:spcAft>
            </a:pPr>
            <a:r>
              <a:rPr sz="10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"네가 가진 app/skills 의 하위 폴더까지 모두 보여줘"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260439" y="3395738"/>
            <a:ext cx="5364327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indent="-164592" marL="164592">
              <a:lnSpc>
                <a:spcPct val="140000"/>
              </a:lnSpc>
              <a:spcAft>
                <a:spcPts val="600"/>
              </a:spcAft>
            </a:pPr>
            <a:r>
              <a:rPr sz="110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1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✅ 정상: 스킬 폴더 아래 </a:t>
            </a:r>
            <a:r>
              <a:rPr sz="1050" b="0">
                <a:solidFill>
                  <a:srgbClr val="27409C"/>
                </a:solidFill>
                <a:latin typeface="Cascadia Code"/>
                <a:ea typeface="Cascadia Code"/>
                <a:cs typeface="Cascadia Code"/>
              </a:rPr>
              <a:t>SKILL.md</a:t>
            </a:r>
            <a:r>
              <a:rPr sz="11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+ 리소스가 </a:t>
            </a:r>
            <a:r>
              <a:rPr sz="11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모두</a:t>
            </a:r>
            <a:r>
              <a:rPr sz="11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보임</a:t>
            </a:r>
          </a:p>
          <a:p>
            <a:pPr indent="-164592" marL="164592">
              <a:lnSpc>
                <a:spcPct val="140000"/>
              </a:lnSpc>
              <a:spcAft>
                <a:spcPts val="600"/>
              </a:spcAft>
            </a:pPr>
            <a:r>
              <a:rPr sz="110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1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❌ 문제: </a:t>
            </a:r>
            <a:r>
              <a:rPr sz="1050" b="0">
                <a:solidFill>
                  <a:srgbClr val="27409C"/>
                </a:solidFill>
                <a:latin typeface="Cascadia Code"/>
                <a:ea typeface="Cascadia Code"/>
                <a:cs typeface="Cascadia Code"/>
              </a:rPr>
              <a:t>SKILL.md</a:t>
            </a:r>
            <a:r>
              <a:rPr sz="11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만, 본문이 비고 </a:t>
            </a:r>
            <a:r>
              <a:rPr sz="1050" b="0">
                <a:solidFill>
                  <a:srgbClr val="27409C"/>
                </a:solidFill>
                <a:latin typeface="Cascadia Code"/>
                <a:ea typeface="Cascadia Code"/>
                <a:cs typeface="Cascadia Code"/>
              </a:rPr>
              <a:t>bic:bundle</a:t>
            </a:r>
            <a:r>
              <a:rPr sz="11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포인터만 보임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260439" y="4264418"/>
            <a:ext cx="5364327" cy="1147451"/>
          </a:xfrm>
          <a:prstGeom prst="roundRect">
            <a:avLst>
              <a:gd name="adj" fmla="val 7968"/>
            </a:avLst>
          </a:prstGeom>
          <a:solidFill>
            <a:srgbClr val="F0FDF4"/>
          </a:solidFill>
          <a:ln w="12700">
            <a:solidFill>
              <a:srgbClr val="BBF7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43319" y="4419866"/>
            <a:ext cx="4998567" cy="87313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050" b="1">
                <a:solidFill>
                  <a:srgbClr val="15803D"/>
                </a:solidFill>
                <a:latin typeface="Microsoft GothicNeo"/>
                <a:ea typeface="Microsoft GothicNeo"/>
                <a:cs typeface="Microsoft GothicNeo"/>
              </a:rPr>
              <a:t>원인</a:t>
            </a:r>
            <a:r>
              <a:rPr sz="1050" b="0">
                <a:solidFill>
                  <a:srgbClr val="166534"/>
                </a:solidFill>
                <a:latin typeface="Microsoft GothicNeo"/>
                <a:ea typeface="Microsoft GothicNeo"/>
                <a:cs typeface="Microsoft GothicNeo"/>
              </a:rPr>
              <a:t> — 에이전트 게시 여부·스킬 언어와 무관. 같은 ZIP도 </a:t>
            </a:r>
            <a:r>
              <a:rPr sz="1050" b="1">
                <a:solidFill>
                  <a:srgbClr val="15803D"/>
                </a:solidFill>
                <a:latin typeface="Microsoft GothicNeo"/>
                <a:ea typeface="Microsoft GothicNeo"/>
                <a:cs typeface="Microsoft GothicNeo"/>
              </a:rPr>
              <a:t>Sandbox/일반 환경에서는 정상 동작</a:t>
            </a:r>
            <a:r>
              <a:rPr sz="1050" b="0">
                <a:solidFill>
                  <a:srgbClr val="166534"/>
                </a:solidFill>
                <a:latin typeface="Microsoft GothicNeo"/>
                <a:ea typeface="Microsoft GothicNeo"/>
                <a:cs typeface="Microsoft GothicNeo"/>
              </a:rPr>
              <a:t>합니다. 스킬·설계 문제가 아니라 개인 개발환경 자체의 프리뷰 제약입니다.</a:t>
            </a:r>
          </a:p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050" b="1">
                <a:solidFill>
                  <a:srgbClr val="15803D"/>
                </a:solidFill>
                <a:latin typeface="Microsoft GothicNeo"/>
                <a:ea typeface="Microsoft GothicNeo"/>
                <a:cs typeface="Microsoft GothicNeo"/>
              </a:rPr>
              <a:t>해결</a:t>
            </a:r>
            <a:r>
              <a:rPr sz="1050" b="0">
                <a:solidFill>
                  <a:srgbClr val="166534"/>
                </a:solidFill>
                <a:latin typeface="Microsoft GothicNeo"/>
                <a:ea typeface="Microsoft GothicNeo"/>
                <a:cs typeface="Microsoft GothicNeo"/>
              </a:rPr>
              <a:t> — New(CLI) UI 에이전트는 </a:t>
            </a:r>
            <a:r>
              <a:rPr sz="1050" b="1">
                <a:solidFill>
                  <a:srgbClr val="15803D"/>
                </a:solidFill>
                <a:latin typeface="Microsoft GothicNeo"/>
                <a:ea typeface="Microsoft GothicNeo"/>
                <a:cs typeface="Microsoft GothicNeo"/>
              </a:rPr>
              <a:t>Sandbox 환경에서 개발·테스트</a:t>
            </a:r>
            <a:r>
              <a:rPr sz="1050" b="0">
                <a:solidFill>
                  <a:srgbClr val="166534"/>
                </a:solidFill>
                <a:latin typeface="Microsoft GothicNeo"/>
                <a:ea typeface="Microsoft GothicNeo"/>
                <a:cs typeface="Microsoft GothicNeo"/>
              </a:rPr>
              <a:t>하세요.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2부 · 3. 도구 (Tools)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도구 선택 기준과 최소 큐레이션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2부 · 에이전트 생성 (빌드 개념편)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32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1371600"/>
            <a:ext cx="11057839" cy="899426"/>
          </a:xfrm>
          <a:prstGeom prst="roundRect">
            <a:avLst>
              <a:gd name="adj" fmla="val 10166"/>
            </a:avLst>
          </a:prstGeom>
          <a:solidFill>
            <a:srgbClr val="EFF6FF"/>
          </a:solidFill>
          <a:ln w="12700">
            <a:solidFill>
              <a:srgbClr val="BFDBF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1527048"/>
            <a:ext cx="10692079" cy="62510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150" b="1">
                <a:solidFill>
                  <a:srgbClr val="1D4ED8"/>
                </a:solidFill>
                <a:latin typeface="Microsoft GothicNeo"/>
                <a:ea typeface="Microsoft GothicNeo"/>
                <a:cs typeface="Microsoft GothicNeo"/>
              </a:rPr>
              <a:t>▶ 포인트</a:t>
            </a:r>
            <a:r>
              <a:rPr sz="1150" b="0">
                <a:solidFill>
                  <a:srgbClr val="1E40AF"/>
                </a:solidFill>
                <a:latin typeface="Microsoft GothicNeo"/>
                <a:ea typeface="Microsoft GothicNeo"/>
                <a:cs typeface="Microsoft GothicNeo"/>
              </a:rPr>
              <a:t> — 도구는 에이전트가 외부에서 실제로 행동하는 통로다. 두 축 — </a:t>
            </a:r>
            <a:r>
              <a:rPr sz="1150" b="1">
                <a:solidFill>
                  <a:srgbClr val="1D4ED8"/>
                </a:solidFill>
                <a:latin typeface="Microsoft GothicNeo"/>
                <a:ea typeface="Microsoft GothicNeo"/>
                <a:cs typeface="Microsoft GothicNeo"/>
              </a:rPr>
              <a:t>커넥터(Microsoft 자산) + MCP(업계 표준)</a:t>
            </a:r>
            <a:r>
              <a:rPr sz="1150" b="0">
                <a:solidFill>
                  <a:srgbClr val="1E40AF"/>
                </a:solidFill>
                <a:latin typeface="Microsoft GothicNeo"/>
                <a:ea typeface="Microsoft GothicNeo"/>
                <a:cs typeface="Microsoft GothicNeo"/>
              </a:rPr>
              <a:t> — 로 이해하고, </a:t>
            </a:r>
            <a:r>
              <a:rPr sz="1150" b="1">
                <a:solidFill>
                  <a:srgbClr val="1D4ED8"/>
                </a:solidFill>
                <a:latin typeface="Microsoft GothicNeo"/>
                <a:ea typeface="Microsoft GothicNeo"/>
                <a:cs typeface="Microsoft GothicNeo"/>
              </a:rPr>
              <a:t>최소 큐레이션</a:t>
            </a:r>
            <a:r>
              <a:rPr sz="1150" b="0">
                <a:solidFill>
                  <a:srgbClr val="1E40AF"/>
                </a:solidFill>
                <a:latin typeface="Microsoft GothicNeo"/>
                <a:ea typeface="Microsoft GothicNeo"/>
                <a:cs typeface="Microsoft GothicNeo"/>
              </a:rPr>
              <a:t>(겹치는 도구 금지)을 지켜라. 많이 붙일수록 좋아지는 게 아니라 오히려 망친다.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566928" y="2527058"/>
          <a:ext cx="11057838" cy="2395728"/>
        </p:xfrm>
        <a:graphic>
          <a:graphicData uri="http://schemas.openxmlformats.org/drawingml/2006/table">
            <a:tbl>
              <a:tblPr firstRow="0" bandRow="0"/>
              <a:tblGrid>
                <a:gridCol w="3289935"/>
                <a:gridCol w="4112419"/>
                <a:gridCol w="3655484"/>
              </a:tblGrid>
              <a:tr h="31089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유형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필요 판단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메모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</a:tr>
              <a:tr h="347472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코드 실행(코드 인터프리터)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데이터 계산·파일 생성이 있으면 ✅ 필수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엑셀 집계·문서 생성의 엔진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47472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지식 연결(SharePoint 등)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참고할 파일·문서가 있으면 ✅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자료가 들어오는 통로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47472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메일/메시지(MCP·커넥터)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외부로 보내야 하면 ✅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발송엔 확인 게이트 필수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47472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파일 저장소(OneDrive 등)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산출물을 링크로 공유·첨부하면 ✅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큰 파일 첨부 우회에 사용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47472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문서 생성 커넥터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보통 ❌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docx/pptx/HTML은 코드로 직접 생성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47472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같은 일을 하는 두 번째 도구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B91C1C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❌ 금지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기능 중복 → 선택 혼란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566928" y="5142242"/>
            <a:ext cx="5364327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핵심 원칙 — 최소 큐레이션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6928" y="5453138"/>
            <a:ext cx="5364327" cy="10058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indent="-164592" marL="164592">
              <a:lnSpc>
                <a:spcPct val="140000"/>
              </a:lnSpc>
              <a:spcAft>
                <a:spcPts val="400"/>
              </a:spcAft>
            </a:pPr>
            <a:r>
              <a:rPr sz="100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0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목적당 최소 도구만.</a:t>
            </a:r>
            <a:r>
              <a:rPr sz="10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도구가 10개면 매 턴 "뭘 쓸지" 헷갈립니다.</a:t>
            </a:r>
          </a:p>
          <a:p>
            <a:pPr indent="-164592" marL="164592">
              <a:lnSpc>
                <a:spcPct val="140000"/>
              </a:lnSpc>
              <a:spcAft>
                <a:spcPts val="400"/>
              </a:spcAft>
            </a:pPr>
            <a:r>
              <a:rPr sz="100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0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기능 중복 금지.</a:t>
            </a:r>
            <a:r>
              <a:rPr sz="10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메일 커넥터 + 메일 MCP를 둘 다 붙이면 모호해집니다.</a:t>
            </a:r>
          </a:p>
          <a:p>
            <a:pPr indent="-164592" marL="164592">
              <a:lnSpc>
                <a:spcPct val="140000"/>
              </a:lnSpc>
              <a:spcAft>
                <a:spcPts val="400"/>
              </a:spcAft>
            </a:pPr>
            <a:r>
              <a:rPr sz="100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0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코드로 되는 건 도구로 안 붙인다.</a:t>
            </a:r>
            <a:r>
              <a:rPr sz="10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HTML·문서 생성은 사전설치 라이브러리로 충분.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0439" y="5285860"/>
            <a:ext cx="5364327" cy="1096651"/>
          </a:xfrm>
          <a:prstGeom prst="roundRect">
            <a:avLst>
              <a:gd name="adj" fmla="val 8338"/>
            </a:avLst>
          </a:prstGeom>
          <a:solidFill>
            <a:srgbClr val="F0FDF4"/>
          </a:solidFill>
          <a:ln w="12700">
            <a:solidFill>
              <a:srgbClr val="BBF7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43319" y="5441308"/>
            <a:ext cx="4998567" cy="82233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050" b="1">
                <a:solidFill>
                  <a:srgbClr val="15803D"/>
                </a:solidFill>
                <a:latin typeface="Microsoft GothicNeo"/>
                <a:ea typeface="Microsoft GothicNeo"/>
                <a:cs typeface="Microsoft GothicNeo"/>
              </a:rPr>
              <a:t>실전 교훈</a:t>
            </a:r>
            <a:r>
              <a:rPr sz="1050" b="0">
                <a:solidFill>
                  <a:srgbClr val="166534"/>
                </a:solidFill>
                <a:latin typeface="Microsoft GothicNeo"/>
                <a:ea typeface="Microsoft GothicNeo"/>
                <a:cs typeface="Microsoft GothicNeo"/>
              </a:rPr>
              <a:t> — 파일 저장소 같은 도구는 "처음부터 계획한 도구"가 아니라 </a:t>
            </a:r>
            <a:r>
              <a:rPr sz="1050" b="1">
                <a:solidFill>
                  <a:srgbClr val="15803D"/>
                </a:solidFill>
                <a:latin typeface="Microsoft GothicNeo"/>
                <a:ea typeface="Microsoft GothicNeo"/>
                <a:cs typeface="Microsoft GothicNeo"/>
              </a:rPr>
              <a:t>문제를 풀다 추가</a:t>
            </a:r>
            <a:r>
              <a:rPr sz="1050" b="0">
                <a:solidFill>
                  <a:srgbClr val="166534"/>
                </a:solidFill>
                <a:latin typeface="Microsoft GothicNeo"/>
                <a:ea typeface="Microsoft GothicNeo"/>
                <a:cs typeface="Microsoft GothicNeo"/>
              </a:rPr>
              <a:t>되는 경우가 많습니다(예: 직접 첨부가 토큰 한계로 막혀 링크 첨부로 우회). 도구는 시나리오가 막히는 지점에서 최소로 추가하는 게 정석입니다.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2부 · 4. 참고자료 (Knowledge)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RAG에서 코드 실행으로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2부 · 에이전트 생성 (빌드 개념편)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33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1371600"/>
            <a:ext cx="11057839" cy="899426"/>
          </a:xfrm>
          <a:prstGeom prst="roundRect">
            <a:avLst>
              <a:gd name="adj" fmla="val 10166"/>
            </a:avLst>
          </a:prstGeom>
          <a:solidFill>
            <a:srgbClr val="EFF6FF"/>
          </a:solidFill>
          <a:ln w="12700">
            <a:solidFill>
              <a:srgbClr val="BFDBF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1527048"/>
            <a:ext cx="10692079" cy="62510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150" b="1">
                <a:solidFill>
                  <a:srgbClr val="1D4ED8"/>
                </a:solidFill>
                <a:latin typeface="Microsoft GothicNeo"/>
                <a:ea typeface="Microsoft GothicNeo"/>
                <a:cs typeface="Microsoft GothicNeo"/>
              </a:rPr>
              <a:t>▶ 포인트</a:t>
            </a:r>
            <a:r>
              <a:rPr sz="1150" b="0">
                <a:solidFill>
                  <a:srgbClr val="1E40AF"/>
                </a:solidFill>
                <a:latin typeface="Microsoft GothicNeo"/>
                <a:ea typeface="Microsoft GothicNeo"/>
                <a:cs typeface="Microsoft GothicNeo"/>
              </a:rPr>
              <a:t> — 참고자료는 에이전트가 읽는 지식(엑셀·문서)이다. New CLI 코어의 가장 큰 변화가 여기 있다 — 클래식은 *검색 스니펫*으로 답했지만, 신규는 </a:t>
            </a:r>
            <a:r>
              <a:rPr sz="1150" b="1">
                <a:solidFill>
                  <a:srgbClr val="1D4ED8"/>
                </a:solidFill>
                <a:latin typeface="Microsoft GothicNeo"/>
                <a:ea typeface="Microsoft GothicNeo"/>
                <a:cs typeface="Microsoft GothicNeo"/>
              </a:rPr>
              <a:t>원본 파일을 직접 열어 코드로 처리</a:t>
            </a:r>
            <a:r>
              <a:rPr sz="1150" b="0">
                <a:solidFill>
                  <a:srgbClr val="1E40AF"/>
                </a:solidFill>
                <a:latin typeface="Microsoft GothicNeo"/>
                <a:ea typeface="Microsoft GothicNeo"/>
                <a:cs typeface="Microsoft GothicNeo"/>
              </a:rPr>
              <a:t>한다. 그래서 엑셀 집계가 정확해진다.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6928" y="2527058"/>
            <a:ext cx="5364327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두 종류의 참고자료</a:t>
            </a: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566928" y="2856242"/>
          <a:ext cx="5364326" cy="1225296"/>
        </p:xfrm>
        <a:graphic>
          <a:graphicData uri="http://schemas.openxmlformats.org/drawingml/2006/table">
            <a:tbl>
              <a:tblPr firstRow="0" bandRow="0"/>
              <a:tblGrid>
                <a:gridCol w="1363812"/>
                <a:gridCol w="2000257"/>
                <a:gridCol w="2000257"/>
              </a:tblGrid>
              <a:tr h="274320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종류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성격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어떻게 쓰나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9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데이터 파일</a:t>
                      </a:r>
                      <a:r>
                        <a:rPr sz="9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
(엑셀·CSV)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9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숫자 — 집계해야 답이 나옴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9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코드로 계산해 정확한 값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9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문서</a:t>
                      </a:r>
                      <a:r>
                        <a:rPr sz="9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
(Word·PDF)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9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형식·톤·정책 — 참고용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9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말투·규칙을 인용(출처 명시)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Rounded Rectangle 16"/>
          <p:cNvSpPr/>
          <p:nvPr/>
        </p:nvSpPr>
        <p:spPr>
          <a:xfrm>
            <a:off x="566928" y="4264418"/>
            <a:ext cx="5364327" cy="561213"/>
          </a:xfrm>
          <a:prstGeom prst="roundRect">
            <a:avLst>
              <a:gd name="adj" fmla="val 9775"/>
            </a:avLst>
          </a:prstGeom>
          <a:solidFill>
            <a:srgbClr val="E9EE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66928" y="4264418"/>
            <a:ext cx="41148" cy="561213"/>
          </a:xfrm>
          <a:prstGeom prst="rect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68096" y="4401578"/>
            <a:ext cx="4998567" cy="32346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300"/>
              </a:spcAft>
            </a:pPr>
            <a:r>
              <a:rPr sz="1000" b="1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규칙: 숫자는 항상 데이터 파일에서, 말투·형식은 문서에서.</a:t>
            </a:r>
            <a:r>
              <a:rPr sz="1000" b="0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 섞지 않습니다.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60439" y="2527058"/>
            <a:ext cx="5364327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왜 코드 실행이 정확한가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260439" y="2856242"/>
            <a:ext cx="5364327" cy="1309801"/>
          </a:xfrm>
          <a:prstGeom prst="roundRect">
            <a:avLst>
              <a:gd name="adj" fmla="val 6981"/>
            </a:avLst>
          </a:prstGeom>
          <a:solidFill>
            <a:srgbClr val="0D1117"/>
          </a:solidFill>
          <a:ln w="12700">
            <a:solidFill>
              <a:srgbClr val="21262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43319" y="3011690"/>
            <a:ext cx="4998567" cy="112692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클래식(RAG):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 "제조사별 평균가?" → 관련 텍스트 조각 → 근사치 ❌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New CLI: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 "제조사별 평균가?" → 원본 엑셀 전체 집계 → 정확값 ✅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260439" y="4330636"/>
            <a:ext cx="5364327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2000"/>
              </a:lnSpc>
              <a:spcBef>
                <a:spcPts val="0"/>
              </a:spcBef>
              <a:spcAft>
                <a:spcPts val="400"/>
              </a:spcAft>
            </a:pPr>
            <a:r>
              <a:rPr sz="10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표 전체를 합산·평균해야 하는 질문은 청크 검색으로 구조적으로 틀립니다. 신규 코어는 원본을 열어 </a:t>
            </a:r>
            <a:r>
              <a:rPr sz="1000" b="1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전체 행을 계산</a:t>
            </a:r>
            <a:r>
              <a:rPr sz="10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합니다.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66928" y="5045087"/>
            <a:ext cx="11057839" cy="1391081"/>
          </a:xfrm>
          <a:prstGeom prst="roundRect">
            <a:avLst>
              <a:gd name="adj" fmla="val 6573"/>
            </a:avLst>
          </a:prstGeom>
          <a:solidFill>
            <a:srgbClr val="F0FDF4"/>
          </a:solidFill>
          <a:ln w="12700">
            <a:solidFill>
              <a:srgbClr val="BBF7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49808" y="5200535"/>
            <a:ext cx="10692079" cy="111676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050" b="1">
                <a:solidFill>
                  <a:srgbClr val="15803D"/>
                </a:solidFill>
                <a:latin typeface="Microsoft GothicNeo"/>
                <a:ea typeface="Microsoft GothicNeo"/>
                <a:cs typeface="Microsoft GothicNeo"/>
              </a:rPr>
              <a:t>"수천 행을 다 읽으면 토큰이 터지지 않나?"</a:t>
            </a:r>
            <a:r>
              <a:rPr sz="1050" b="0">
                <a:solidFill>
                  <a:srgbClr val="166534"/>
                </a:solidFill>
                <a:latin typeface="Microsoft GothicNeo"/>
                <a:ea typeface="Microsoft GothicNeo"/>
                <a:cs typeface="Microsoft GothicNeo"/>
              </a:rPr>
              <a:t> → 안 터집니다. 파일을 컨텍스트에 붓는 게 아니라 </a:t>
            </a:r>
            <a:r>
              <a:rPr sz="1050" b="1">
                <a:solidFill>
                  <a:srgbClr val="15803D"/>
                </a:solidFill>
                <a:latin typeface="Microsoft GothicNeo"/>
                <a:ea typeface="Microsoft GothicNeo"/>
                <a:cs typeface="Microsoft GothicNeo"/>
              </a:rPr>
              <a:t>코드로 처리하고 요약만</a:t>
            </a:r>
            <a:r>
              <a:rPr sz="1050" b="0">
                <a:solidFill>
                  <a:srgbClr val="166534"/>
                </a:solidFill>
                <a:latin typeface="Microsoft GothicNeo"/>
                <a:ea typeface="Microsoft GothicNeo"/>
                <a:cs typeface="Microsoft GothicNeo"/>
              </a:rPr>
              <a:t> 보기 때문입니다. 메이커가 할 일은 지침에 "</a:t>
            </a:r>
            <a:r>
              <a:rPr sz="1050" b="1">
                <a:solidFill>
                  <a:srgbClr val="15803D"/>
                </a:solidFill>
                <a:latin typeface="Microsoft GothicNeo"/>
                <a:ea typeface="Microsoft GothicNeo"/>
                <a:cs typeface="Microsoft GothicNeo"/>
              </a:rPr>
              <a:t>눈대중 말고 실제로 계산</a:t>
            </a:r>
            <a:r>
              <a:rPr sz="1050" b="0">
                <a:solidFill>
                  <a:srgbClr val="166534"/>
                </a:solidFill>
                <a:latin typeface="Microsoft GothicNeo"/>
                <a:ea typeface="Microsoft GothicNeo"/>
                <a:cs typeface="Microsoft GothicNeo"/>
              </a:rPr>
              <a:t>"이라고 적는 것뿐입니다.</a:t>
            </a:r>
          </a:p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050" b="1">
                <a:solidFill>
                  <a:srgbClr val="15803D"/>
                </a:solidFill>
                <a:latin typeface="Microsoft GothicNeo"/>
                <a:ea typeface="Microsoft GothicNeo"/>
                <a:cs typeface="Microsoft GothicNeo"/>
              </a:rPr>
              <a:t>SharePoint에 올릴 때</a:t>
            </a:r>
            <a:r>
              <a:rPr sz="1050" b="0">
                <a:solidFill>
                  <a:srgbClr val="166534"/>
                </a:solidFill>
                <a:latin typeface="Microsoft GothicNeo"/>
                <a:ea typeface="Microsoft GothicNeo"/>
                <a:cs typeface="Microsoft GothicNeo"/>
              </a:rPr>
              <a:t> — 엑셀·Word를 사이트에 두고 그 사이트를 Knowledge로 연결합니다. 엑셀(바이너리)은 검색 스니펫이 비어 경로만 오는 것이 </a:t>
            </a:r>
            <a:r>
              <a:rPr sz="1050" b="1">
                <a:solidFill>
                  <a:srgbClr val="15803D"/>
                </a:solidFill>
                <a:latin typeface="Microsoft GothicNeo"/>
                <a:ea typeface="Microsoft GothicNeo"/>
                <a:cs typeface="Microsoft GothicNeo"/>
              </a:rPr>
              <a:t>정상</a:t>
            </a:r>
            <a:r>
              <a:rPr sz="1050" b="0">
                <a:solidFill>
                  <a:srgbClr val="166534"/>
                </a:solidFill>
                <a:latin typeface="Microsoft GothicNeo"/>
                <a:ea typeface="Microsoft GothicNeo"/>
                <a:cs typeface="Microsoft GothicNeo"/>
              </a:rPr>
              <a:t>이며, 에이전트가 다운로드해 코드로 처리합니다. 컬럼 의미가 헷갈리면 "열 설명" 보조 문서를 스킬에 동봉하면 품질이 올라갑니다(없어도 동작).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2부 · 5·6. 연결된 에이전트 &amp; 메모리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컨텍스트 격리와 2계층 메모리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2부 · 에이전트 생성 (빌드 개념편)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34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6928" y="1371600"/>
            <a:ext cx="5364327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연결된 에이전트 — 왜 나누나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66928" y="1719072"/>
            <a:ext cx="5364327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8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메인이 모든 걸 자기 컨텍스트에서 처리하면 길고 복잡한 작업에서 맥락이 더러워집니다. 전문 sub-agent가 수만 토큰을 써 깊이 탐색해도 </a:t>
            </a:r>
            <a:r>
              <a:rPr sz="1100" b="1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압축 요약(1~2K 토큰)만 반환</a:t>
            </a:r>
            <a:r>
              <a:rPr sz="11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합니다.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2487168"/>
            <a:ext cx="5364327" cy="921212"/>
          </a:xfrm>
          <a:prstGeom prst="roundRect">
            <a:avLst>
              <a:gd name="adj" fmla="val 9926"/>
            </a:avLst>
          </a:prstGeom>
          <a:solidFill>
            <a:srgbClr val="0D1117"/>
          </a:solidFill>
          <a:ln w="12700">
            <a:solidFill>
              <a:srgbClr val="21262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49808" y="2642616"/>
            <a:ext cx="4998567" cy="7383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메인(오케스트레이터)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├── 분석 전문   ← 깊이 파고들어 "핵심 요약"만 반환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└── 작성 전문   ← 형식·템플릿을 다뤄 "완성 산출물"만 반환</a:t>
            </a:r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566928" y="3609548"/>
          <a:ext cx="5364326" cy="1261872"/>
        </p:xfrm>
        <a:graphic>
          <a:graphicData uri="http://schemas.openxmlformats.org/drawingml/2006/table">
            <a:tbl>
              <a:tblPr firstRow="0" bandRow="0"/>
              <a:tblGrid>
                <a:gridCol w="2454861"/>
                <a:gridCol w="2909465"/>
              </a:tblGrid>
              <a:tr h="274320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나누면 좋은 신호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설명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</a:tr>
              <a:tr h="329184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한 작업이 컨텍스트를 크게 차지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광범위한 데이터 다각도 분석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전문 규칙이 두꺼움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디자인·정책 규칙이 방대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병렬이 이득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두 작업을 동시에 진행 가능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Rounded Rectangle 17"/>
          <p:cNvSpPr/>
          <p:nvPr/>
        </p:nvSpPr>
        <p:spPr>
          <a:xfrm>
            <a:off x="566928" y="5072588"/>
            <a:ext cx="5364327" cy="829818"/>
          </a:xfrm>
          <a:prstGeom prst="roundRect">
            <a:avLst>
              <a:gd name="adj" fmla="val 11019"/>
            </a:avLst>
          </a:prstGeom>
          <a:solidFill>
            <a:srgbClr val="FFFBEB"/>
          </a:solidFill>
          <a:ln w="12700">
            <a:solidFill>
              <a:srgbClr val="FDE6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49808" y="5228036"/>
            <a:ext cx="4998567" cy="55549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000" b="1">
                <a:solidFill>
                  <a:srgbClr val="B45309"/>
                </a:solidFill>
                <a:latin typeface="Microsoft GothicNeo"/>
                <a:ea typeface="Microsoft GothicNeo"/>
                <a:cs typeface="Microsoft GothicNeo"/>
              </a:rPr>
              <a:t>짚고 가기</a:t>
            </a:r>
            <a:r>
              <a:rPr sz="100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 — 처음부터 다중 에이전트로 과설계하지 마라. 우선 </a:t>
            </a:r>
            <a:r>
              <a:rPr sz="1000" b="1">
                <a:solidFill>
                  <a:srgbClr val="B45309"/>
                </a:solidFill>
                <a:latin typeface="Microsoft GothicNeo"/>
                <a:ea typeface="Microsoft GothicNeo"/>
                <a:cs typeface="Microsoft GothicNeo"/>
              </a:rPr>
              <a:t>스킬로 분리</a:t>
            </a:r>
            <a:r>
              <a:rPr sz="100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하고(가장 가벼움), 그래도 컨텍스트가 무거우면 연결된 에이전트로 승격합니다.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60439" y="1371600"/>
            <a:ext cx="5364327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메모리 — 단기·장기 2계층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260439" y="1719072"/>
            <a:ext cx="5364327" cy="1309801"/>
          </a:xfrm>
          <a:prstGeom prst="roundRect">
            <a:avLst>
              <a:gd name="adj" fmla="val 6981"/>
            </a:avLst>
          </a:prstGeom>
          <a:solidFill>
            <a:srgbClr val="0D1117"/>
          </a:solidFill>
          <a:ln w="12700">
            <a:solidFill>
              <a:srgbClr val="21262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43319" y="1874520"/>
            <a:ext cx="4998567" cy="112692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M365 클라우드 (장기·영구)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 ← 세션 간 유지: 프로필·설정·Copilot 메모리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       │  세션 시작 시 주입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컨테이너 /app (단기·세션 한정)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 ← 세션 끝나면 소멸: 대화 턴·처리 파일</a:t>
            </a:r>
          </a:p>
        </p:txBody>
      </p:sp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6260439" y="3230041"/>
          <a:ext cx="5364326" cy="1207008"/>
        </p:xfrm>
        <a:graphic>
          <a:graphicData uri="http://schemas.openxmlformats.org/drawingml/2006/table">
            <a:tbl>
              <a:tblPr firstRow="0" bandRow="0"/>
              <a:tblGrid>
                <a:gridCol w="2091178"/>
                <a:gridCol w="1818416"/>
                <a:gridCol w="1454732"/>
              </a:tblGrid>
              <a:tr h="274320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구분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위치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세션 종료 후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</a:tr>
              <a:tr h="31089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현재 대화 턴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세션 컨테이너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B91C1C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❌ 소멸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생성한 파일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세션 컨테이너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B91C1C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❌ 소멸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사용자 프로필·메모리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M365 클라우드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5803D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✅ 유지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6260439" y="4656505"/>
            <a:ext cx="5364327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메이커가 실제로 할 일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260439" y="4949113"/>
            <a:ext cx="5364327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indent="-164592" marL="164592">
              <a:lnSpc>
                <a:spcPct val="140000"/>
              </a:lnSpc>
              <a:spcAft>
                <a:spcPts val="300"/>
              </a:spcAft>
            </a:pPr>
            <a:r>
              <a:rPr sz="100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0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대부분은 </a:t>
            </a:r>
            <a:r>
              <a:rPr sz="10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신경 쓸 게 없습니다</a:t>
            </a:r>
            <a:r>
              <a:rPr sz="10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— 세션 내 맥락 유지는 코어가 자동 처리</a:t>
            </a:r>
          </a:p>
          <a:p>
            <a:pPr indent="-164592" marL="164592">
              <a:lnSpc>
                <a:spcPct val="140000"/>
              </a:lnSpc>
              <a:spcAft>
                <a:spcPts val="300"/>
              </a:spcAft>
            </a:pPr>
            <a:r>
              <a:rPr sz="100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0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세션을 넘겨 기억이 필요하면</a:t>
            </a:r>
            <a:r>
              <a:rPr sz="10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그 데이터를 M365(프로필·SharePoint 등)에 두도록 설계</a:t>
            </a:r>
          </a:p>
          <a:p>
            <a:pPr indent="-164592" marL="164592">
              <a:lnSpc>
                <a:spcPct val="140000"/>
              </a:lnSpc>
              <a:spcAft>
                <a:spcPts val="300"/>
              </a:spcAft>
            </a:pPr>
            <a:r>
              <a:rPr sz="100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0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산출물을 영구 보관하려면 </a:t>
            </a:r>
            <a:r>
              <a:rPr sz="10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OneDrive/SharePoint에 저장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2부 · 7. 종합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한 요청이 6요소를 관통하는 흐름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2부 · 에이전트 생성 (빌드 개념편)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35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6928" y="1371600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요청 예 — </a:t>
            </a:r>
            <a:r>
              <a:rPr sz="12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"이 데이터를 분석해서 결과를 보고서로 만들고, 담당자에게 메일로 보내줘"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66928" y="1792224"/>
            <a:ext cx="5364327" cy="3252749"/>
          </a:xfrm>
          <a:prstGeom prst="roundRect">
            <a:avLst>
              <a:gd name="adj" fmla="val 2811"/>
            </a:avLst>
          </a:prstGeom>
          <a:solidFill>
            <a:srgbClr val="0D1117"/>
          </a:solidFill>
          <a:ln w="12700">
            <a:solidFill>
              <a:srgbClr val="21262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49808" y="1947672"/>
            <a:ext cx="4998567" cy="306986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[지침]      항상 켜진 규칙 로드: 정확히 계산 / 확인 후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           발송 / 형식은 스킬을 따름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  ↓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[참고자료]  연결된 지식(데이터 파일·문서)을 가져옴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  ↓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[스킬]      분석 스킬 로드 → "정확히 계산, 표로 정리"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[도구]      코드 실행으로 전체 데이터 집계 (RAG 아님)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  ↓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[스킬]      작성 스킬 로드 → 형식·디자인 규칙 (단일 출처)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[도구]      보고서 생성 → 저장소 업로드 → 링크 첨부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  ↓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[지침]      "받는 사람 확인 + 발송 전 미리보기" → 승인 게이트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[도구]      승인 후 메일 발송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  ↓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[메모리]    대화는 세션 메모리에, 산출물 영구보관은 저장소</a:t>
            </a: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6260439" y="1792224"/>
          <a:ext cx="5364326" cy="2157984"/>
        </p:xfrm>
        <a:graphic>
          <a:graphicData uri="http://schemas.openxmlformats.org/drawingml/2006/table">
            <a:tbl>
              <a:tblPr firstRow="0" bandRow="0"/>
              <a:tblGrid>
                <a:gridCol w="1454732"/>
                <a:gridCol w="2727624"/>
                <a:gridCol w="1181970"/>
              </a:tblGrid>
              <a:tr h="292608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요청 단계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작동한 요소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1부 근거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</a:tr>
              <a:tr h="31089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규칙 적용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지침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1·2장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데이터 확보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참고자료 + 코드 인터프리터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9.4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정확 집계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분석 스킬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3장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형식 산출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작성 스킬 + 저장소 도구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3·4장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안전 발송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지침 HITL + 메일 도구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10.2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맥락 유지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메모리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9.6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6260439" y="4187952"/>
            <a:ext cx="5364327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빌드 순서 권장</a:t>
            </a:r>
          </a:p>
        </p:txBody>
      </p:sp>
      <p:sp>
        <p:nvSpPr>
          <p:cNvPr id="18" name="Oval 17"/>
          <p:cNvSpPr/>
          <p:nvPr/>
        </p:nvSpPr>
        <p:spPr>
          <a:xfrm>
            <a:off x="6260439" y="4498848"/>
            <a:ext cx="237744" cy="237744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62775" y="4512564"/>
            <a:ext cx="4961991" cy="2468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지침</a:t>
            </a:r>
            <a:r>
              <a:rPr sz="10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부터 — 역할·가드레일·HITL을 쉬운 말로(짧게)</a:t>
            </a:r>
          </a:p>
        </p:txBody>
      </p:sp>
      <p:sp>
        <p:nvSpPr>
          <p:cNvPr id="20" name="Oval 19"/>
          <p:cNvSpPr/>
          <p:nvPr/>
        </p:nvSpPr>
        <p:spPr>
          <a:xfrm>
            <a:off x="6260439" y="4809744"/>
            <a:ext cx="237744" cy="237744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62775" y="4823459"/>
            <a:ext cx="4961991" cy="2468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참고자료</a:t>
            </a:r>
            <a:r>
              <a:rPr sz="10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연결 — SharePoint에 엑셀·Word 올리고 Knowledge 연결</a:t>
            </a:r>
          </a:p>
        </p:txBody>
      </p:sp>
      <p:sp>
        <p:nvSpPr>
          <p:cNvPr id="22" name="Oval 21"/>
          <p:cNvSpPr/>
          <p:nvPr/>
        </p:nvSpPr>
        <p:spPr>
          <a:xfrm>
            <a:off x="6260439" y="5120640"/>
            <a:ext cx="237744" cy="237744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62775" y="5134355"/>
            <a:ext cx="4961991" cy="2468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핵심 스킬 1개</a:t>
            </a:r>
            <a:r>
              <a:rPr sz="10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— 가장 중요한 것부터, 단일 파일로</a:t>
            </a:r>
          </a:p>
        </p:txBody>
      </p:sp>
      <p:sp>
        <p:nvSpPr>
          <p:cNvPr id="24" name="Oval 23"/>
          <p:cNvSpPr/>
          <p:nvPr/>
        </p:nvSpPr>
        <p:spPr>
          <a:xfrm>
            <a:off x="6260439" y="5431536"/>
            <a:ext cx="237744" cy="237744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2775" y="5445251"/>
            <a:ext cx="4961991" cy="2468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도구 최소</a:t>
            </a:r>
            <a:r>
              <a:rPr sz="10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— 코드 인터프리터 + 꼭 필요한 MCP만</a:t>
            </a:r>
          </a:p>
        </p:txBody>
      </p:sp>
      <p:sp>
        <p:nvSpPr>
          <p:cNvPr id="26" name="Oval 25"/>
          <p:cNvSpPr/>
          <p:nvPr/>
        </p:nvSpPr>
        <p:spPr>
          <a:xfrm>
            <a:off x="6260439" y="5742431"/>
            <a:ext cx="237744" cy="237744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62775" y="5756147"/>
            <a:ext cx="4961991" cy="2468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스킬 확장</a:t>
            </a:r>
            <a:r>
              <a:rPr sz="10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— 품질이 필요한 곳에 리소스(템플릿) 동봉</a:t>
            </a:r>
          </a:p>
        </p:txBody>
      </p:sp>
      <p:sp>
        <p:nvSpPr>
          <p:cNvPr id="28" name="Oval 27"/>
          <p:cNvSpPr/>
          <p:nvPr/>
        </p:nvSpPr>
        <p:spPr>
          <a:xfrm>
            <a:off x="6260439" y="6053327"/>
            <a:ext cx="237744" cy="237744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662775" y="6067043"/>
            <a:ext cx="4961991" cy="2468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필요해지면</a:t>
            </a:r>
            <a:r>
              <a:rPr sz="10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연결된 에이전트로 분리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2부 · 부록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빌드 체크리스트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2부 · 에이전트 생성 (빌드 개념편)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36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1371600"/>
            <a:ext cx="5346039" cy="457200"/>
          </a:xfrm>
          <a:prstGeom prst="roundRect">
            <a:avLst>
              <a:gd name="adj" fmla="val 18000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713232" y="1504188"/>
            <a:ext cx="192024" cy="192024"/>
          </a:xfrm>
          <a:prstGeom prst="roundRect">
            <a:avLst>
              <a:gd name="adj" fmla="val 23809"/>
            </a:avLst>
          </a:prstGeom>
          <a:noFill/>
          <a:ln w="17780">
            <a:solidFill>
              <a:srgbClr val="4169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24128" y="1476756"/>
            <a:ext cx="4724247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지침이 짧고 "무엇을"에 집중하는가 (구현 디테일 없음)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78727" y="1371600"/>
            <a:ext cx="5346039" cy="457200"/>
          </a:xfrm>
          <a:prstGeom prst="roundRect">
            <a:avLst>
              <a:gd name="adj" fmla="val 18000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6425031" y="1504188"/>
            <a:ext cx="192024" cy="192024"/>
          </a:xfrm>
          <a:prstGeom prst="roundRect">
            <a:avLst>
              <a:gd name="adj" fmla="val 23809"/>
            </a:avLst>
          </a:prstGeom>
          <a:noFill/>
          <a:ln w="17780">
            <a:solidFill>
              <a:srgbClr val="4169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735927" y="1476756"/>
            <a:ext cx="4724247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세부(색·절차)를 지침이 아니라 스킬에 뒀는가 (단일 출처)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66928" y="1938528"/>
            <a:ext cx="5346039" cy="457200"/>
          </a:xfrm>
          <a:prstGeom prst="roundRect">
            <a:avLst>
              <a:gd name="adj" fmla="val 18000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713232" y="2071116"/>
            <a:ext cx="192024" cy="192024"/>
          </a:xfrm>
          <a:prstGeom prst="roundRect">
            <a:avLst>
              <a:gd name="adj" fmla="val 23809"/>
            </a:avLst>
          </a:prstGeom>
          <a:noFill/>
          <a:ln w="17780">
            <a:solidFill>
              <a:srgbClr val="4169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24128" y="2043684"/>
            <a:ext cx="4724247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비가역 행동(발송)에 확인 게이트가 있는가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278727" y="1938528"/>
            <a:ext cx="5346039" cy="457200"/>
          </a:xfrm>
          <a:prstGeom prst="roundRect">
            <a:avLst>
              <a:gd name="adj" fmla="val 18000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6425031" y="2071116"/>
            <a:ext cx="192024" cy="192024"/>
          </a:xfrm>
          <a:prstGeom prst="roundRect">
            <a:avLst>
              <a:gd name="adj" fmla="val 23809"/>
            </a:avLst>
          </a:prstGeom>
          <a:noFill/>
          <a:ln w="17780">
            <a:solidFill>
              <a:srgbClr val="4169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735927" y="2043684"/>
            <a:ext cx="4724247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각 스킬에 </a:t>
            </a:r>
            <a:r>
              <a:rPr sz="1000" b="0">
                <a:solidFill>
                  <a:srgbClr val="27409C"/>
                </a:solidFill>
                <a:latin typeface="Cascadia Code"/>
                <a:ea typeface="Cascadia Code"/>
                <a:cs typeface="Cascadia Code"/>
              </a:rPr>
              <a:t>name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·</a:t>
            </a:r>
            <a:r>
              <a:rPr sz="1000" b="0">
                <a:solidFill>
                  <a:srgbClr val="27409C"/>
                </a:solidFill>
                <a:latin typeface="Cascadia Code"/>
                <a:ea typeface="Cascadia Code"/>
                <a:cs typeface="Cascadia Code"/>
              </a:rPr>
              <a:t>description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(YAML)이 있는가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66928" y="2505456"/>
            <a:ext cx="5346039" cy="457200"/>
          </a:xfrm>
          <a:prstGeom prst="roundRect">
            <a:avLst>
              <a:gd name="adj" fmla="val 18000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713232" y="2638044"/>
            <a:ext cx="192024" cy="192024"/>
          </a:xfrm>
          <a:prstGeom prst="roundRect">
            <a:avLst>
              <a:gd name="adj" fmla="val 23809"/>
            </a:avLst>
          </a:prstGeom>
          <a:noFill/>
          <a:ln w="17780">
            <a:solidFill>
              <a:srgbClr val="4169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024128" y="2610612"/>
            <a:ext cx="4724247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>
                <a:solidFill>
                  <a:srgbClr val="27409C"/>
                </a:solidFill>
                <a:latin typeface="Cascadia Code"/>
                <a:ea typeface="Cascadia Code"/>
                <a:cs typeface="Cascadia Code"/>
              </a:rPr>
              <a:t>description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에 트리거 키워드가 또렷한가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278727" y="2505456"/>
            <a:ext cx="5346039" cy="457200"/>
          </a:xfrm>
          <a:prstGeom prst="roundRect">
            <a:avLst>
              <a:gd name="adj" fmla="val 18000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6425031" y="2638044"/>
            <a:ext cx="192024" cy="192024"/>
          </a:xfrm>
          <a:prstGeom prst="roundRect">
            <a:avLst>
              <a:gd name="adj" fmla="val 23809"/>
            </a:avLst>
          </a:prstGeom>
          <a:noFill/>
          <a:ln w="17780">
            <a:solidFill>
              <a:srgbClr val="4169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735927" y="2610612"/>
            <a:ext cx="4724247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zip 루트에 </a:t>
            </a:r>
            <a:r>
              <a:rPr sz="1000" b="0">
                <a:solidFill>
                  <a:srgbClr val="27409C"/>
                </a:solidFill>
                <a:latin typeface="Cascadia Code"/>
                <a:ea typeface="Cascadia Code"/>
                <a:cs typeface="Cascadia Code"/>
              </a:rPr>
              <a:t>SKILL.md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가 있는가 (폴더 안 내용물을 압축)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66928" y="3072384"/>
            <a:ext cx="5346039" cy="457200"/>
          </a:xfrm>
          <a:prstGeom prst="roundRect">
            <a:avLst>
              <a:gd name="adj" fmla="val 18000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713232" y="3204972"/>
            <a:ext cx="192024" cy="192024"/>
          </a:xfrm>
          <a:prstGeom prst="roundRect">
            <a:avLst>
              <a:gd name="adj" fmla="val 23809"/>
            </a:avLst>
          </a:prstGeom>
          <a:noFill/>
          <a:ln w="17780">
            <a:solidFill>
              <a:srgbClr val="4169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1024128" y="3177540"/>
            <a:ext cx="4724247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스킬 </a:t>
            </a:r>
            <a:r>
              <a:rPr sz="1000" b="0">
                <a:solidFill>
                  <a:srgbClr val="27409C"/>
                </a:solidFill>
                <a:latin typeface="Cascadia Code"/>
                <a:ea typeface="Cascadia Code"/>
                <a:cs typeface="Cascadia Code"/>
              </a:rPr>
              <a:t>name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이 소문자·숫자·하이픈만 쓰는가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278727" y="3072384"/>
            <a:ext cx="5346039" cy="457200"/>
          </a:xfrm>
          <a:prstGeom prst="roundRect">
            <a:avLst>
              <a:gd name="adj" fmla="val 18000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6425031" y="3204972"/>
            <a:ext cx="192024" cy="192024"/>
          </a:xfrm>
          <a:prstGeom prst="roundRect">
            <a:avLst>
              <a:gd name="adj" fmla="val 23809"/>
            </a:avLst>
          </a:prstGeom>
          <a:noFill/>
          <a:ln w="17780">
            <a:solidFill>
              <a:srgbClr val="4169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735927" y="3177540"/>
            <a:ext cx="4724247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핵심 디자인·규칙이 SKILL.md 본문에 직접 있는가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566928" y="3639312"/>
            <a:ext cx="5346039" cy="457200"/>
          </a:xfrm>
          <a:prstGeom prst="roundRect">
            <a:avLst>
              <a:gd name="adj" fmla="val 18000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8" name="Rounded Rectangle 37"/>
          <p:cNvSpPr/>
          <p:nvPr/>
        </p:nvSpPr>
        <p:spPr>
          <a:xfrm>
            <a:off x="713232" y="3771900"/>
            <a:ext cx="192024" cy="192024"/>
          </a:xfrm>
          <a:prstGeom prst="roundRect">
            <a:avLst>
              <a:gd name="adj" fmla="val 23809"/>
            </a:avLst>
          </a:prstGeom>
          <a:noFill/>
          <a:ln w="17780">
            <a:solidFill>
              <a:srgbClr val="4169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1024128" y="3744468"/>
            <a:ext cx="4724247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도구가 최소인가 (겹치는 도구 없음, 코드로 되는 건 안 붙임)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6278727" y="3639312"/>
            <a:ext cx="5346039" cy="457200"/>
          </a:xfrm>
          <a:prstGeom prst="roundRect">
            <a:avLst>
              <a:gd name="adj" fmla="val 18000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1" name="Rounded Rectangle 40"/>
          <p:cNvSpPr/>
          <p:nvPr/>
        </p:nvSpPr>
        <p:spPr>
          <a:xfrm>
            <a:off x="6425031" y="3771900"/>
            <a:ext cx="192024" cy="192024"/>
          </a:xfrm>
          <a:prstGeom prst="roundRect">
            <a:avLst>
              <a:gd name="adj" fmla="val 23809"/>
            </a:avLst>
          </a:prstGeom>
          <a:noFill/>
          <a:ln w="17780">
            <a:solidFill>
              <a:srgbClr val="4169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735927" y="3744468"/>
            <a:ext cx="4724247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숫자는 엑셀, 말투·형식은 Word로 분리했는가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566928" y="4334256"/>
            <a:ext cx="11057839" cy="899426"/>
          </a:xfrm>
          <a:prstGeom prst="roundRect">
            <a:avLst>
              <a:gd name="adj" fmla="val 10166"/>
            </a:avLst>
          </a:prstGeom>
          <a:solidFill>
            <a:srgbClr val="FFFBEB"/>
          </a:solidFill>
          <a:ln w="12700">
            <a:solidFill>
              <a:srgbClr val="FDE6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749808" y="4489704"/>
            <a:ext cx="10692079" cy="62510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150" b="1">
                <a:solidFill>
                  <a:srgbClr val="B45309"/>
                </a:solidFill>
                <a:latin typeface="Microsoft GothicNeo"/>
                <a:ea typeface="Microsoft GothicNeo"/>
                <a:cs typeface="Microsoft GothicNeo"/>
              </a:rPr>
              <a:t>반론 대응</a:t>
            </a:r>
            <a:r>
              <a:rPr sz="115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 — "처음부터 다 갖춰야 하지 않나?" → </a:t>
            </a:r>
            <a:r>
              <a:rPr sz="1150" b="1">
                <a:solidFill>
                  <a:srgbClr val="B45309"/>
                </a:solidFill>
                <a:latin typeface="Microsoft GothicNeo"/>
                <a:ea typeface="Microsoft GothicNeo"/>
                <a:cs typeface="Microsoft GothicNeo"/>
              </a:rPr>
              <a:t>아니다.</a:t>
            </a:r>
            <a:r>
              <a:rPr sz="115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 지침 + 스킬 1개 + 도구 최소로 시작해 돌려보고, 막히는 지점에서만 도구·스킬·에이전트를 추가하라. 도구나 예외 규칙은 대개 </a:t>
            </a:r>
            <a:r>
              <a:rPr sz="1150" b="1">
                <a:solidFill>
                  <a:srgbClr val="B45309"/>
                </a:solidFill>
                <a:latin typeface="Microsoft GothicNeo"/>
                <a:ea typeface="Microsoft GothicNeo"/>
                <a:cs typeface="Microsoft GothicNeo"/>
              </a:rPr>
              <a:t>문제를 만난 뒤</a:t>
            </a:r>
            <a:r>
              <a:rPr sz="115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 추가하는 게 정석이다.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2부 · 부록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흔한 함정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2부 · 에이전트 생성 (빌드 개념편)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37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566928" y="1371600"/>
          <a:ext cx="11057838" cy="4352544"/>
        </p:xfrm>
        <a:graphic>
          <a:graphicData uri="http://schemas.openxmlformats.org/drawingml/2006/table">
            <a:tbl>
              <a:tblPr firstRow="0" bandRow="0"/>
              <a:tblGrid>
                <a:gridCol w="2376064"/>
                <a:gridCol w="4021032"/>
                <a:gridCol w="4660742"/>
              </a:tblGrid>
              <a:tr h="329184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함정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증상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해결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</a:tr>
              <a:tr h="40233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zip 구조 오류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"missing root-level SKILL.md"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폴더 아닌 </a:t>
                      </a:r>
                      <a:r>
                        <a:rPr sz="10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내용물</a:t>
                      </a:r>
                      <a:r>
                        <a:rPr sz="10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을 압축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0233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스킬 이름 규칙 위반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"Name must use only lowercase..."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소문자·숫자·하이픈</a:t>
                      </a:r>
                      <a:r>
                        <a:rPr sz="10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만 (언더스코어·대문자 불가)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0233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같은 이름 재업로드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삭제·재업로드해도 옛 스킬 인식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수정본은 </a:t>
                      </a:r>
                      <a:r>
                        <a:rPr sz="10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새 이름(</a:t>
                      </a:r>
                      <a:r>
                        <a:rPr sz="1050" b="1">
                          <a:solidFill>
                            <a:srgbClr val="27409C"/>
                          </a:solidFill>
                          <a:latin typeface="Cascadia Code"/>
                          <a:ea typeface="Cascadia Code"/>
                          <a:cs typeface="Cascadia Code"/>
                        </a:rPr>
                        <a:t>-v2</a:t>
                      </a:r>
                      <a:r>
                        <a:rPr sz="10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)</a:t>
                      </a:r>
                      <a:r>
                        <a:rPr sz="10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으로, 미리보기로 반영 확인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0233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번들 일부만 업로드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UI엔 정상, 실제론 YAML만 주입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개인 개발환경 제약 — </a:t>
                      </a:r>
                      <a:r>
                        <a:rPr sz="10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Sandbox 환경에서 개발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0233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리소스에만 디테일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"가이드 없다" → 제멋대로 디자인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핵심 규칙을 </a:t>
                      </a:r>
                      <a:r>
                        <a:rPr sz="10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SKILL.md 본문</a:t>
                      </a:r>
                      <a:r>
                        <a:rPr sz="10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에 직접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0233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지침에 색 박기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스킬 우회 → 디자인 규칙 무시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지침은 스킬을 </a:t>
                      </a:r>
                      <a:r>
                        <a:rPr sz="10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가리키기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0233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그라데이션만 사용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메일 흰 글씨 안 보임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흰 글씨엔 </a:t>
                      </a:r>
                      <a:r>
                        <a:rPr sz="10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단색 배경</a:t>
                      </a:r>
                      <a:r>
                        <a:rPr sz="10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(bgcolor)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0233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직접 첨부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Base64 토큰 폭발·실패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OneDrive 업로드 → </a:t>
                      </a:r>
                      <a:r>
                        <a:rPr sz="10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링크 첨부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0233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도구 중복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도구 선택 혼란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목적당 </a:t>
                      </a:r>
                      <a:r>
                        <a:rPr sz="10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하나만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0233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과설계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무거운 지침·다중 에이전트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단순하게 시작</a:t>
                      </a:r>
                      <a:r>
                        <a:rPr sz="10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, 막힐 때 확장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1143000"/>
            <a:ext cx="484632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PART 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32688" y="1517904"/>
            <a:ext cx="5029200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sz="3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에이전트 생성
실습편 — 세일즈 어시스턴트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32688" y="3246120"/>
            <a:ext cx="4846320" cy="2377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62000"/>
              </a:lnSpc>
              <a:spcBef>
                <a:spcPts val="0"/>
              </a:spcBef>
              <a:spcAft>
                <a:spcPts val="700"/>
              </a:spcAft>
            </a:pPr>
            <a:r>
              <a:rPr sz="1150" b="0">
                <a:solidFill>
                  <a:srgbClr val="AEB6C4"/>
                </a:solidFill>
                <a:latin typeface="Microsoft GothicNeo"/>
                <a:ea typeface="Microsoft GothicNeo"/>
                <a:cs typeface="Microsoft GothicNeo"/>
              </a:rPr>
              <a:t>2부에서 익힌 6요소를 실제 클릭 순서로 조립해 "통신사 세일즈 어시스턴트"를 완성합니다.</a:t>
            </a:r>
          </a:p>
          <a:p>
            <a:pPr algn="l">
              <a:lnSpc>
                <a:spcPct val="162000"/>
              </a:lnSpc>
              <a:spcBef>
                <a:spcPts val="0"/>
              </a:spcBef>
              <a:spcAft>
                <a:spcPts val="700"/>
              </a:spcAft>
            </a:pPr>
            <a:r>
              <a:rPr sz="1150" b="0">
                <a:solidFill>
                  <a:srgbClr val="AEB6C4"/>
                </a:solidFill>
                <a:latin typeface="Microsoft GothicNeo"/>
                <a:ea typeface="Microsoft GothicNeo"/>
                <a:cs typeface="Microsoft GothicNeo"/>
              </a:rPr>
              <a:t>순서는 지침 → 단일 스킬 → 스킬 패키지 → 도구 → 테스트 → 배포이며, 각 단계에 작성 팁과 프리뷰 함정을 붙였습니다.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355080" y="1078992"/>
            <a:ext cx="5269687" cy="4828032"/>
          </a:xfrm>
          <a:prstGeom prst="roundRect">
            <a:avLst>
              <a:gd name="adj" fmla="val 2651"/>
            </a:avLst>
          </a:prstGeom>
          <a:solidFill>
            <a:srgbClr val="222734"/>
          </a:solidFill>
          <a:ln w="12700">
            <a:solidFill>
              <a:srgbClr val="333A4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702552" y="1371600"/>
            <a:ext cx="310896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이 부에서 다루는 내용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702552" y="1801368"/>
            <a:ext cx="274320" cy="219456"/>
          </a:xfrm>
          <a:prstGeom prst="roundRect">
            <a:avLst>
              <a:gd name="adj" fmla="val 29166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702552" y="1826971"/>
            <a:ext cx="27432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04888" y="1783080"/>
            <a:ext cx="4172407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사전 준비 &amp; 생성·지침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04888" y="2007107"/>
            <a:ext cx="4172407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프리뷰 진입 → 빈 에이전트 → 지침 작성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702552" y="2359152"/>
            <a:ext cx="274320" cy="219456"/>
          </a:xfrm>
          <a:prstGeom prst="roundRect">
            <a:avLst>
              <a:gd name="adj" fmla="val 29166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702552" y="2384755"/>
            <a:ext cx="27432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104888" y="2340864"/>
            <a:ext cx="4172407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참조자료 추가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104888" y="2564892"/>
            <a:ext cx="4172407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SharePoint 폴더 연결 + 코드 처리 원리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702552" y="2916936"/>
            <a:ext cx="274320" cy="219456"/>
          </a:xfrm>
          <a:prstGeom prst="roundRect">
            <a:avLst>
              <a:gd name="adj" fmla="val 29166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702552" y="2942539"/>
            <a:ext cx="27432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104888" y="2898648"/>
            <a:ext cx="4172407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단일 스킬 작성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104888" y="3122676"/>
            <a:ext cx="4172407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UI에 바로 붙여넣는 SKILL.md 한 장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702552" y="3474720"/>
            <a:ext cx="274320" cy="219456"/>
          </a:xfrm>
          <a:prstGeom prst="roundRect">
            <a:avLst>
              <a:gd name="adj" fmla="val 29166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702552" y="3500323"/>
            <a:ext cx="27432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104888" y="3456432"/>
            <a:ext cx="4172407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스킬 패키지 임포트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104888" y="3680459"/>
            <a:ext cx="4172407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디자인·템플릿을 묶은 ZIP 고성능 스킬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702552" y="4032503"/>
            <a:ext cx="274320" cy="219456"/>
          </a:xfrm>
          <a:prstGeom prst="roundRect">
            <a:avLst>
              <a:gd name="adj" fmla="val 29166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702552" y="4058107"/>
            <a:ext cx="27432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104888" y="4014215"/>
            <a:ext cx="4172407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커넥터·MCP 추가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104888" y="4238244"/>
            <a:ext cx="4172407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Work IQ Mail·OneDrive MCP (최소 큐레이션)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702552" y="4590288"/>
            <a:ext cx="274320" cy="219456"/>
          </a:xfrm>
          <a:prstGeom prst="roundRect">
            <a:avLst>
              <a:gd name="adj" fmla="val 29166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702552" y="4615891"/>
            <a:ext cx="27432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104888" y="4572000"/>
            <a:ext cx="4172407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테스트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104888" y="4796028"/>
            <a:ext cx="4172407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프롬프트 #1~#5 실측 + 점검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6702552" y="5148072"/>
            <a:ext cx="274320" cy="219456"/>
          </a:xfrm>
          <a:prstGeom prst="roundRect">
            <a:avLst>
              <a:gd name="adj" fmla="val 29166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702552" y="5173675"/>
            <a:ext cx="27432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7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104888" y="5129784"/>
            <a:ext cx="4172407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배포 &amp; 트러블슈팅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104888" y="5353812"/>
            <a:ext cx="4172407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게시·채널 제약·실채널 재반복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3" name="TextBox 42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38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3부 · 0. 목표 및 결과물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무엇을 만드나 — 통신사 세일즈 어시스턴트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3부 · 에이전트 생성 (실습편)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39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1371600"/>
            <a:ext cx="11057839" cy="632593"/>
          </a:xfrm>
          <a:prstGeom prst="roundRect">
            <a:avLst>
              <a:gd name="adj" fmla="val 14454"/>
            </a:avLst>
          </a:prstGeom>
          <a:solidFill>
            <a:srgbClr val="EFF6FF"/>
          </a:solidFill>
          <a:ln w="12700">
            <a:solidFill>
              <a:srgbClr val="BFDBF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1527048"/>
            <a:ext cx="10692079" cy="35827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150" b="1">
                <a:solidFill>
                  <a:srgbClr val="1D4ED8"/>
                </a:solidFill>
                <a:latin typeface="Microsoft GothicNeo"/>
                <a:ea typeface="Microsoft GothicNeo"/>
                <a:cs typeface="Microsoft GothicNeo"/>
              </a:rPr>
              <a:t>▶ 이 장에서 만들 것</a:t>
            </a:r>
            <a:r>
              <a:rPr sz="1150" b="0">
                <a:solidFill>
                  <a:srgbClr val="1E40AF"/>
                </a:solidFill>
                <a:latin typeface="Microsoft GothicNeo"/>
                <a:ea typeface="Microsoft GothicNeo"/>
                <a:cs typeface="Microsoft GothicNeo"/>
              </a:rPr>
              <a:t> — SharePoint에 올라온 </a:t>
            </a:r>
            <a:r>
              <a:rPr sz="1150" b="1">
                <a:solidFill>
                  <a:srgbClr val="1D4ED8"/>
                </a:solidFill>
                <a:latin typeface="Microsoft GothicNeo"/>
                <a:ea typeface="Microsoft GothicNeo"/>
                <a:cs typeface="Microsoft GothicNeo"/>
              </a:rPr>
              <a:t>판매 엑셀을 분석</a:t>
            </a:r>
            <a:r>
              <a:rPr sz="1150" b="0">
                <a:solidFill>
                  <a:srgbClr val="1E40AF"/>
                </a:solidFill>
                <a:latin typeface="Microsoft GothicNeo"/>
                <a:ea typeface="Microsoft GothicNeo"/>
                <a:cs typeface="Microsoft GothicNeo"/>
              </a:rPr>
              <a:t>하고, </a:t>
            </a:r>
            <a:r>
              <a:rPr sz="1150" b="1">
                <a:solidFill>
                  <a:srgbClr val="1D4ED8"/>
                </a:solidFill>
                <a:latin typeface="Microsoft GothicNeo"/>
                <a:ea typeface="Microsoft GothicNeo"/>
                <a:cs typeface="Microsoft GothicNeo"/>
              </a:rPr>
              <a:t>Word 안내 문서를 참조</a:t>
            </a:r>
            <a:r>
              <a:rPr sz="1150" b="0">
                <a:solidFill>
                  <a:srgbClr val="1E40AF"/>
                </a:solidFill>
                <a:latin typeface="Microsoft GothicNeo"/>
                <a:ea typeface="Microsoft GothicNeo"/>
                <a:cs typeface="Microsoft GothicNeo"/>
              </a:rPr>
              <a:t>해 답하며, 필요하면 </a:t>
            </a:r>
            <a:r>
              <a:rPr sz="1150" b="1">
                <a:solidFill>
                  <a:srgbClr val="1D4ED8"/>
                </a:solidFill>
                <a:latin typeface="Microsoft GothicNeo"/>
                <a:ea typeface="Microsoft GothicNeo"/>
                <a:cs typeface="Microsoft GothicNeo"/>
              </a:rPr>
              <a:t>HTML 대시보드를 만들고 메일로 발송</a:t>
            </a:r>
            <a:r>
              <a:rPr sz="1150" b="0">
                <a:solidFill>
                  <a:srgbClr val="1E40AF"/>
                </a:solidFill>
                <a:latin typeface="Microsoft GothicNeo"/>
                <a:ea typeface="Microsoft GothicNeo"/>
                <a:cs typeface="Microsoft GothicNeo"/>
              </a:rPr>
              <a:t>하는 에이전트.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6928" y="2260225"/>
            <a:ext cx="11057839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한 흐름에 6요소가 모두 맞물립니다 — </a:t>
            </a:r>
            <a:r>
              <a:rPr sz="1150" b="1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참고자료</a:t>
            </a:r>
            <a:r>
              <a:rPr sz="11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(엑셀) → </a:t>
            </a:r>
            <a:r>
              <a:rPr sz="1150" b="1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스킬+도구</a:t>
            </a:r>
            <a:r>
              <a:rPr sz="11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(분석·디자인) → </a:t>
            </a:r>
            <a:r>
              <a:rPr sz="1150" b="1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확인 게이트</a:t>
            </a:r>
            <a:r>
              <a:rPr sz="11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(지침) → </a:t>
            </a:r>
            <a:r>
              <a:rPr sz="1150" b="1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발송</a:t>
            </a:r>
            <a:r>
              <a:rPr sz="11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(메일 도구).</a:t>
            </a: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566928" y="2644273"/>
          <a:ext cx="11057838" cy="2267712"/>
        </p:xfrm>
        <a:graphic>
          <a:graphicData uri="http://schemas.openxmlformats.org/drawingml/2006/table">
            <a:tbl>
              <a:tblPr firstRow="0" bandRow="0"/>
              <a:tblGrid>
                <a:gridCol w="2010516"/>
                <a:gridCol w="7310968"/>
                <a:gridCol w="1736354"/>
              </a:tblGrid>
              <a:tr h="292608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요소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이 실습에서의 구현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다루는 장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</a:tr>
              <a:tr h="329184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지침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"정확히 계산 / 디자인은 스킬 / 보내기 전 확인"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1장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참고자료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SharePoint 판매 엑셀 + 안내 Word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2장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단일 스킬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결과를 고정 형식으로 요약하는 브리핑 스킬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3장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스킬 패키지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분석 규칙 + 메일·보고서(디자인·템플릿 동봉)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4장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도구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Mail MCP · OneDrive MCP (+ 코드 인터프리터)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5장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메모리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세션 내 대화 추적 (코어 자동)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—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566928" y="5113153"/>
            <a:ext cx="5364327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준비물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6928" y="5405761"/>
            <a:ext cx="5364327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indent="-164592" marL="164592">
              <a:lnSpc>
                <a:spcPct val="140000"/>
              </a:lnSpc>
              <a:spcAft>
                <a:spcPts val="10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9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New Copilot Studio 프리뷰 접근 권한</a:t>
            </a:r>
          </a:p>
          <a:p>
            <a:pPr indent="-164592" marL="164592">
              <a:lnSpc>
                <a:spcPct val="140000"/>
              </a:lnSpc>
              <a:spcAft>
                <a:spcPts val="10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9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SharePoint에 올린 </a:t>
            </a:r>
            <a:r>
              <a:rPr sz="9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판매 엑셀</a:t>
            </a:r>
            <a:r>
              <a:rPr sz="9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(고객 1,000행)과 </a:t>
            </a:r>
            <a:r>
              <a:rPr sz="9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안내 Word</a:t>
            </a:r>
            <a:r>
              <a:rPr sz="9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(선택)</a:t>
            </a:r>
          </a:p>
          <a:p>
            <a:pPr indent="-164592" marL="164592">
              <a:lnSpc>
                <a:spcPct val="140000"/>
              </a:lnSpc>
              <a:spcAft>
                <a:spcPts val="10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9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(선택) 스킬 패키지 ZIP — 4장에서 임포트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60439" y="5529491"/>
            <a:ext cx="5364327" cy="853020"/>
          </a:xfrm>
          <a:prstGeom prst="roundRect">
            <a:avLst>
              <a:gd name="adj" fmla="val 10719"/>
            </a:avLst>
          </a:prstGeom>
          <a:solidFill>
            <a:srgbClr val="FFFBEB"/>
          </a:solidFill>
          <a:ln w="12700">
            <a:solidFill>
              <a:srgbClr val="FDE6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43319" y="5684939"/>
            <a:ext cx="4998567" cy="578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050" b="1">
                <a:solidFill>
                  <a:srgbClr val="B45309"/>
                </a:solidFill>
                <a:latin typeface="Microsoft GothicNeo"/>
                <a:ea typeface="Microsoft GothicNeo"/>
                <a:cs typeface="Microsoft GothicNeo"/>
              </a:rPr>
              <a:t>⚠️ 실습은 반드시 Sandbox 환경에서</a:t>
            </a:r>
            <a:r>
              <a:rPr sz="105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 — 현재 프리뷰에서는 개인 개발환경에서 New(CLI) 에이전트가 정상 작동하지 않습니다.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0부 · 개요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핵심 용어 미리보기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0부 · 개요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4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566928" y="1371600"/>
          <a:ext cx="11057838" cy="3694176"/>
        </p:xfrm>
        <a:graphic>
          <a:graphicData uri="http://schemas.openxmlformats.org/drawingml/2006/table">
            <a:tbl>
              <a:tblPr firstRow="0" bandRow="0"/>
              <a:tblGrid>
                <a:gridCol w="2924387"/>
                <a:gridCol w="8133451"/>
              </a:tblGrid>
              <a:tr h="365760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용어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한 줄 정의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2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하네스 (Harness)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2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LLM을 실행 루프로 감싸 도구를 쓰게 만드는 런타임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2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에이전틱 루프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2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의도 해석 → 도구 선택 → 실행 → 관찰 → 판단을 반복하는 코어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2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스킬 (Skill)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2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필요할 때만 로드하는 재사용 markdown 지침 묶음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2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도구 (Tool)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2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에이전트가 외부에서 실제로 행동하는 손발 (커넥터 + MCP)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2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MCP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2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에이전트-도구 연결의 업계 표준 프로토콜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2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연결된 에이전트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2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컨텍스트를 격리해 전문 작업을 위임하는 협업 에이전트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2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컨텍스트 엔지니어링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2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"원하는 결과를 낼 가장 작은 고신호 토큰 집합"을 설계하는 일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3부 · 0. 목표 및 결과물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결과물 미리보기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3부 · 에이전트 생성 (실습편)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40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6928" y="1371600"/>
            <a:ext cx="4617720" cy="2926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indent="-164592" marL="164592">
              <a:lnSpc>
                <a:spcPct val="140000"/>
              </a:lnSpc>
              <a:spcAft>
                <a:spcPts val="1000"/>
              </a:spcAft>
            </a:pPr>
            <a:r>
              <a:rPr sz="11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1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분석</a:t>
            </a:r>
            <a:r>
              <a:rPr sz="11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— 여러 관점(구매 주기·이용 패턴·기기 상태 등)으로 본 구매 의향 상위 고객. 관점별 10명 + 인사이트</a:t>
            </a:r>
          </a:p>
          <a:p>
            <a:pPr indent="-164592" marL="164592">
              <a:lnSpc>
                <a:spcPct val="140000"/>
              </a:lnSpc>
              <a:spcAft>
                <a:spcPts val="1000"/>
              </a:spcAft>
            </a:pPr>
            <a:r>
              <a:rPr sz="11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1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고객 선별</a:t>
            </a:r>
            <a:r>
              <a:rPr sz="11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— 관점 교차로 추린 최우선/우선 고객(골프·저녁·사은품 대상)</a:t>
            </a:r>
          </a:p>
          <a:p>
            <a:pPr indent="-164592" marL="164592">
              <a:lnSpc>
                <a:spcPct val="140000"/>
              </a:lnSpc>
              <a:spcAft>
                <a:spcPts val="1000"/>
              </a:spcAft>
            </a:pPr>
            <a:r>
              <a:rPr sz="11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1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주의사항</a:t>
            </a:r>
            <a:r>
              <a:rPr sz="11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— 내부 정책 문서(Word) 기반 접대·선물 가이드 요약(출처 명시)</a:t>
            </a:r>
          </a:p>
          <a:p>
            <a:pPr indent="-164592" marL="164592">
              <a:lnSpc>
                <a:spcPct val="140000"/>
              </a:lnSpc>
              <a:spcAft>
                <a:spcPts val="1000"/>
              </a:spcAft>
            </a:pPr>
            <a:r>
              <a:rPr sz="11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1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대시보드</a:t>
            </a:r>
            <a:r>
              <a:rPr sz="11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— 관점별 현황·인사이트 + 우선·최우선 고객 + 이벤트 주의사항을 담은 단일 HTML(다운로드 가능)</a:t>
            </a:r>
          </a:p>
          <a:p>
            <a:pPr indent="-164592" marL="164592">
              <a:lnSpc>
                <a:spcPct val="140000"/>
              </a:lnSpc>
              <a:spcAft>
                <a:spcPts val="1000"/>
              </a:spcAft>
            </a:pPr>
            <a:r>
              <a:rPr sz="11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1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메일</a:t>
            </a:r>
            <a:r>
              <a:rPr sz="11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— 회사 디자인 본문 + 대시보드 링크 첨부, 나와 팀장님에게 발송(발송 전 확인)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550408" y="1371600"/>
            <a:ext cx="6074359" cy="3652355"/>
          </a:xfrm>
          <a:prstGeom prst="roundRect">
            <a:avLst>
              <a:gd name="adj" fmla="val 3004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pic>
        <p:nvPicPr>
          <p:cNvPr id="15" name="Picture 14" descr="3-result-previe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2704" y="1453896"/>
            <a:ext cx="5909767" cy="3195155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5568696" y="4649051"/>
            <a:ext cx="6037783" cy="34747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5568696" y="4649051"/>
            <a:ext cx="6037783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715000" y="4699343"/>
            <a:ext cx="5745175" cy="2468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완성된 대시보드 / 발송된 메일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3부 · 1. 사전 준비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New 환경 진입 — 두 가지 방법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3부 · 에이전트 생성 (실습편)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41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566928" y="1371600"/>
          <a:ext cx="4892038" cy="1152144"/>
        </p:xfrm>
        <a:graphic>
          <a:graphicData uri="http://schemas.openxmlformats.org/drawingml/2006/table">
            <a:tbl>
              <a:tblPr firstRow="0" bandRow="0"/>
              <a:tblGrid>
                <a:gridCol w="1358899"/>
                <a:gridCol w="3533139"/>
              </a:tblGrid>
              <a:tr h="31089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방법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경로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</a:tr>
              <a:tr h="420624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A. 직접 이동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브라우저에서 </a:t>
                      </a:r>
                      <a:r>
                        <a:rPr sz="1100" b="0">
                          <a:solidFill>
                            <a:srgbClr val="27409C"/>
                          </a:solidFill>
                          <a:latin typeface="Cascadia Code"/>
                          <a:ea typeface="Cascadia Code"/>
                          <a:cs typeface="Cascadia Code"/>
                        </a:rPr>
                        <a:t>preview.copilotstudio.microsoft.com</a:t>
                      </a: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 접속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20624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B. Try now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기존 Copilot Studio 홈에서 </a:t>
                      </a: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"Try now"</a:t>
                      </a: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 버튼 클릭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566928" y="2798063"/>
            <a:ext cx="489204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진입 후 확인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6928" y="3108959"/>
            <a:ext cx="489204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indent="-164592" marL="164592">
              <a:lnSpc>
                <a:spcPct val="140000"/>
              </a:lnSpc>
              <a:spcAft>
                <a:spcPts val="600"/>
              </a:spcAft>
            </a:pPr>
            <a:r>
              <a:rPr sz="110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1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좌측/상단에서 </a:t>
            </a:r>
            <a:r>
              <a:rPr sz="11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새 빌드 화면(Build·Test·Preview·Monitor 탭)</a:t>
            </a:r>
            <a:r>
              <a:rPr sz="11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이 보이면 New 환경입니다.</a:t>
            </a:r>
          </a:p>
          <a:p>
            <a:pPr indent="-164592" marL="164592">
              <a:lnSpc>
                <a:spcPct val="140000"/>
              </a:lnSpc>
              <a:spcAft>
                <a:spcPts val="600"/>
              </a:spcAft>
            </a:pPr>
            <a:r>
              <a:rPr sz="110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1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프리뷰는 opt-in이며 클래식과 나란히 동작합니다. 강제 전환 없음.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66928" y="4078223"/>
            <a:ext cx="4892040" cy="1437487"/>
          </a:xfrm>
          <a:prstGeom prst="roundRect">
            <a:avLst>
              <a:gd name="adj" fmla="val 6361"/>
            </a:avLst>
          </a:prstGeom>
          <a:solidFill>
            <a:srgbClr val="FFFBEB"/>
          </a:solidFill>
          <a:ln w="12700">
            <a:solidFill>
              <a:srgbClr val="FDE6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4233671"/>
            <a:ext cx="4526279" cy="116316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100" b="1">
                <a:solidFill>
                  <a:srgbClr val="B45309"/>
                </a:solidFill>
                <a:latin typeface="Microsoft GothicNeo"/>
                <a:ea typeface="Microsoft GothicNeo"/>
                <a:cs typeface="Microsoft GothicNeo"/>
              </a:rPr>
              <a:t>⚠️ 중요 — Sandbox 환경에서 실습하세요</a:t>
            </a:r>
          </a:p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10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현재 프리뷰에서는 개인 개발환경에서 New(CLI) 에이전트가 정상 작동하지 않는 문제가 있습니다(스킬 패키지 임포트 불가·Copilot 앱 오류·Teams 랜덤 오동작). 실습은 반드시 </a:t>
            </a:r>
            <a:r>
              <a:rPr sz="1100" b="1">
                <a:solidFill>
                  <a:srgbClr val="B45309"/>
                </a:solidFill>
                <a:latin typeface="Microsoft GothicNeo"/>
                <a:ea typeface="Microsoft GothicNeo"/>
                <a:cs typeface="Microsoft GothicNeo"/>
              </a:rPr>
              <a:t>개인 개발환경이 아닌 Sandbox 환경</a:t>
            </a:r>
            <a:r>
              <a:rPr sz="110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에서 진행하세요.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824728" y="1371600"/>
            <a:ext cx="5800039" cy="4754880"/>
          </a:xfrm>
          <a:prstGeom prst="roundRect">
            <a:avLst>
              <a:gd name="adj" fmla="val 2307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pic>
        <p:nvPicPr>
          <p:cNvPr id="19" name="Picture 18" descr="3-prereq-tryn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8096" y="1453896"/>
            <a:ext cx="5273302" cy="429768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5843016" y="5751576"/>
            <a:ext cx="5763463" cy="34747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5843016" y="5751576"/>
            <a:ext cx="5763463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989320" y="5801868"/>
            <a:ext cx="5470855" cy="2468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preview URL 접속 화면 / Try now 버튼 위치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3부 · 2. 에이전트 생성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빈 에이전트 만들기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3부 · 에이전트 생성 (실습편)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42</a:t>
            </a:r>
          </a:p>
        </p:txBody>
      </p:sp>
      <p:sp>
        <p:nvSpPr>
          <p:cNvPr id="13" name="Oval 12"/>
          <p:cNvSpPr/>
          <p:nvPr/>
        </p:nvSpPr>
        <p:spPr>
          <a:xfrm>
            <a:off x="566928" y="1371600"/>
            <a:ext cx="292608" cy="292608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24127" y="1385316"/>
            <a:ext cx="4434840" cy="29489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Create / New agent 클릭</a:t>
            </a:r>
          </a:p>
        </p:txBody>
      </p:sp>
      <p:sp>
        <p:nvSpPr>
          <p:cNvPr id="15" name="Oval 14"/>
          <p:cNvSpPr/>
          <p:nvPr/>
        </p:nvSpPr>
        <p:spPr>
          <a:xfrm>
            <a:off x="566928" y="1904238"/>
            <a:ext cx="292608" cy="292608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24127" y="1917954"/>
            <a:ext cx="4434840" cy="29489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이름·설명 입력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24127" y="2217420"/>
            <a:ext cx="4434840" cy="305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예: 이름 </a:t>
            </a:r>
            <a:r>
              <a:rPr sz="1000" b="0">
                <a:solidFill>
                  <a:srgbClr val="27409C"/>
                </a:solidFill>
                <a:latin typeface="Cascadia Code"/>
                <a:ea typeface="Cascadia Code"/>
                <a:cs typeface="Cascadia Code"/>
              </a:rPr>
              <a:t>세일즈 어시스턴트 에이전트</a:t>
            </a:r>
          </a:p>
        </p:txBody>
      </p:sp>
      <p:sp>
        <p:nvSpPr>
          <p:cNvPr id="18" name="Oval 17"/>
          <p:cNvSpPr/>
          <p:nvPr/>
        </p:nvSpPr>
        <p:spPr>
          <a:xfrm>
            <a:off x="566928" y="2705320"/>
            <a:ext cx="292608" cy="292608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24127" y="2719036"/>
            <a:ext cx="4434840" cy="29489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Build 화면으로 진입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24127" y="3018502"/>
            <a:ext cx="4434840" cy="305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여기에 지침·지식·도구·스킬이 한 화면에 모입니다.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66928" y="3597843"/>
            <a:ext cx="4892040" cy="1166260"/>
          </a:xfrm>
          <a:prstGeom prst="roundRect">
            <a:avLst>
              <a:gd name="adj" fmla="val 7840"/>
            </a:avLst>
          </a:prstGeom>
          <a:solidFill>
            <a:srgbClr val="EFF6FF"/>
          </a:solidFill>
          <a:ln w="12700">
            <a:solidFill>
              <a:srgbClr val="BFDBF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49808" y="3753291"/>
            <a:ext cx="4526279" cy="8919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150" b="1">
                <a:solidFill>
                  <a:srgbClr val="1D4ED8"/>
                </a:solidFill>
                <a:latin typeface="Microsoft GothicNeo"/>
                <a:ea typeface="Microsoft GothicNeo"/>
                <a:cs typeface="Microsoft GothicNeo"/>
              </a:rPr>
              <a:t>▶ 목표</a:t>
            </a:r>
            <a:r>
              <a:rPr sz="1150" b="0">
                <a:solidFill>
                  <a:srgbClr val="1E40AF"/>
                </a:solidFill>
                <a:latin typeface="Microsoft GothicNeo"/>
                <a:ea typeface="Microsoft GothicNeo"/>
                <a:cs typeface="Microsoft GothicNeo"/>
              </a:rPr>
              <a:t> — 빈 에이전트를 만들고, 6요소의 뼈대인 </a:t>
            </a:r>
            <a:r>
              <a:rPr sz="1150" b="1">
                <a:solidFill>
                  <a:srgbClr val="1D4ED8"/>
                </a:solidFill>
                <a:latin typeface="Microsoft GothicNeo"/>
                <a:ea typeface="Microsoft GothicNeo"/>
                <a:cs typeface="Microsoft GothicNeo"/>
              </a:rPr>
              <a:t>지침</a:t>
            </a:r>
            <a:r>
              <a:rPr sz="1150" b="0">
                <a:solidFill>
                  <a:srgbClr val="1E40AF"/>
                </a:solidFill>
                <a:latin typeface="Microsoft GothicNeo"/>
                <a:ea typeface="Microsoft GothicNeo"/>
                <a:cs typeface="Microsoft GothicNeo"/>
              </a:rPr>
              <a:t>을 작성합니다. 구성 탭이 9개에서 </a:t>
            </a:r>
            <a:r>
              <a:rPr sz="1150" b="1">
                <a:solidFill>
                  <a:srgbClr val="1D4ED8"/>
                </a:solidFill>
                <a:latin typeface="Microsoft GothicNeo"/>
                <a:ea typeface="Microsoft GothicNeo"/>
                <a:cs typeface="Microsoft GothicNeo"/>
              </a:rPr>
              <a:t>4개(Build·Test·Preview·Monitor)</a:t>
            </a:r>
            <a:r>
              <a:rPr sz="1150" b="0">
                <a:solidFill>
                  <a:srgbClr val="1E40AF"/>
                </a:solidFill>
                <a:latin typeface="Microsoft GothicNeo"/>
                <a:ea typeface="Microsoft GothicNeo"/>
                <a:cs typeface="Microsoft GothicNeo"/>
              </a:rPr>
              <a:t>로 통합된 것을 여기서 확인할 수 있습니다.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824728" y="1371600"/>
            <a:ext cx="5800039" cy="4754880"/>
          </a:xfrm>
          <a:prstGeom prst="roundRect">
            <a:avLst>
              <a:gd name="adj" fmla="val 2307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pic>
        <p:nvPicPr>
          <p:cNvPr id="24" name="Picture 23" descr="3-create-ag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8096" y="1453896"/>
            <a:ext cx="5273302" cy="4297680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5843016" y="5751576"/>
            <a:ext cx="5763463" cy="34747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5843016" y="5751576"/>
            <a:ext cx="5763463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989320" y="5801868"/>
            <a:ext cx="5470855" cy="2468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새 에이전트 생성 다이얼로그 / Build 화면 개요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3부 · 2. 지침 작성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지침 전문 — 그대로 붙여넣기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3부 · 에이전트 생성 (실습편)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43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1371600"/>
            <a:ext cx="6355080" cy="4555175"/>
          </a:xfrm>
          <a:prstGeom prst="roundRect">
            <a:avLst>
              <a:gd name="adj" fmla="val 2007"/>
            </a:avLst>
          </a:prstGeom>
          <a:solidFill>
            <a:srgbClr val="0D1117"/>
          </a:solidFill>
          <a:ln w="12700">
            <a:solidFill>
              <a:srgbClr val="21262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1527048"/>
            <a:ext cx="5989320" cy="437229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26000"/>
              </a:lnSpc>
              <a:spcAft>
                <a:spcPts val="0"/>
              </a:spcAft>
            </a:pPr>
            <a:r>
              <a:rPr sz="9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당신은 팀의 판매 데이터를 분석하고, 그 결과로 메일과 보고서를 만들어 주는</a:t>
            </a:r>
          </a:p>
          <a:p>
            <a:pPr>
              <a:lnSpc>
                <a:spcPct val="126000"/>
              </a:lnSpc>
              <a:spcAft>
                <a:spcPts val="0"/>
              </a:spcAft>
            </a:pPr>
            <a:r>
              <a:rPr sz="9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어시스턴트입니다. SharePoint에 올라온 판매 엑셀과 안내용 Word 문서를 참고합니다.</a:t>
            </a:r>
          </a:p>
          <a:p>
            <a:pPr>
              <a:lnSpc>
                <a:spcPct val="126000"/>
              </a:lnSpc>
              <a:spcAft>
                <a:spcPts val="0"/>
              </a:spcAft>
            </a:pPr>
            <a:r>
              <a:rPr sz="9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</a:t>
            </a:r>
          </a:p>
          <a:p>
            <a:pPr>
              <a:lnSpc>
                <a:spcPct val="126000"/>
              </a:lnSpc>
              <a:spcAft>
                <a:spcPts val="0"/>
              </a:spcAft>
            </a:pPr>
            <a:r>
              <a:rPr sz="900">
                <a:solidFill>
                  <a:srgbClr val="7D8790"/>
                </a:solidFill>
                <a:latin typeface="Cascadia Code"/>
                <a:ea typeface="Cascadia Code"/>
                <a:cs typeface="Cascadia Code"/>
              </a:rPr>
              <a:t>## 분석할 때</a:t>
            </a:r>
          </a:p>
          <a:p>
            <a:pPr>
              <a:lnSpc>
                <a:spcPct val="126000"/>
              </a:lnSpc>
              <a:spcAft>
                <a:spcPts val="0"/>
              </a:spcAft>
            </a:pPr>
            <a:r>
              <a:rPr sz="9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- 엑셀 숫자는 눈대중으로 답하지 말고 실제로 계산해서 정확한 값을 알려주세요.</a:t>
            </a:r>
          </a:p>
          <a:p>
            <a:pPr>
              <a:lnSpc>
                <a:spcPct val="126000"/>
              </a:lnSpc>
              <a:spcAft>
                <a:spcPts val="0"/>
              </a:spcAft>
            </a:pPr>
            <a:r>
              <a:rPr sz="9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- 답하기 전에 "무엇을 계산할지" 한 줄로 먼저 알려주세요.</a:t>
            </a:r>
          </a:p>
          <a:p>
            <a:pPr>
              <a:lnSpc>
                <a:spcPct val="126000"/>
              </a:lnSpc>
              <a:spcAft>
                <a:spcPts val="0"/>
              </a:spcAft>
            </a:pPr>
            <a:r>
              <a:rPr sz="9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- 결과는 표로 깔끔하게 정리하고, 한·두 줄로 핵심을 짚어주세요.</a:t>
            </a:r>
          </a:p>
          <a:p>
            <a:pPr>
              <a:lnSpc>
                <a:spcPct val="126000"/>
              </a:lnSpc>
              <a:spcAft>
                <a:spcPts val="0"/>
              </a:spcAft>
            </a:pPr>
            <a:r>
              <a:rPr sz="9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- 데이터에 없는 숫자는 만들지 마세요.</a:t>
            </a:r>
          </a:p>
          <a:p>
            <a:pPr>
              <a:lnSpc>
                <a:spcPct val="126000"/>
              </a:lnSpc>
              <a:spcAft>
                <a:spcPts val="0"/>
              </a:spcAft>
            </a:pPr>
            <a:r>
              <a:rPr sz="9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</a:t>
            </a:r>
          </a:p>
          <a:p>
            <a:pPr>
              <a:lnSpc>
                <a:spcPct val="126000"/>
              </a:lnSpc>
              <a:spcAft>
                <a:spcPts val="0"/>
              </a:spcAft>
            </a:pPr>
            <a:r>
              <a:rPr sz="900">
                <a:solidFill>
                  <a:srgbClr val="7D8790"/>
                </a:solidFill>
                <a:latin typeface="Cascadia Code"/>
                <a:ea typeface="Cascadia Code"/>
                <a:cs typeface="Cascadia Code"/>
              </a:rPr>
              <a:t>## 메일·보고서를 만들 때</a:t>
            </a:r>
          </a:p>
          <a:p>
            <a:pPr>
              <a:lnSpc>
                <a:spcPct val="126000"/>
              </a:lnSpc>
              <a:spcAft>
                <a:spcPts val="0"/>
              </a:spcAft>
            </a:pPr>
            <a:r>
              <a:rPr sz="9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- 메일·보고서는 회사 디자인 규칙(메일·보고서 스킬)을 그대로 따르세요.</a:t>
            </a:r>
          </a:p>
          <a:p>
            <a:pPr>
              <a:lnSpc>
                <a:spcPct val="126000"/>
              </a:lnSpc>
              <a:spcAft>
                <a:spcPts val="0"/>
              </a:spcAft>
            </a:pPr>
            <a:r>
              <a:rPr sz="9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- 안내용 Word 문서가 있으면 그 말투와 형식을 따르세요. (숫자는 항상 엑셀에서)</a:t>
            </a:r>
          </a:p>
          <a:p>
            <a:pPr>
              <a:lnSpc>
                <a:spcPct val="126000"/>
              </a:lnSpc>
              <a:spcAft>
                <a:spcPts val="0"/>
              </a:spcAft>
            </a:pPr>
            <a:r>
              <a:rPr sz="9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- 보고서는 HTML 형식으로 만들고, 다운로드할 수 있게 해주세요.</a:t>
            </a:r>
          </a:p>
          <a:p>
            <a:pPr>
              <a:lnSpc>
                <a:spcPct val="126000"/>
              </a:lnSpc>
              <a:spcAft>
                <a:spcPts val="0"/>
              </a:spcAft>
            </a:pPr>
            <a:r>
              <a:rPr sz="9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- 큰 HTML 보고서는 파일을 그대로 붙이지 말고 링크로 첨부하세요.</a:t>
            </a:r>
          </a:p>
          <a:p>
            <a:pPr>
              <a:lnSpc>
                <a:spcPct val="126000"/>
              </a:lnSpc>
              <a:spcAft>
                <a:spcPts val="0"/>
              </a:spcAft>
            </a:pPr>
            <a:r>
              <a:rPr sz="9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</a:t>
            </a:r>
          </a:p>
          <a:p>
            <a:pPr>
              <a:lnSpc>
                <a:spcPct val="126000"/>
              </a:lnSpc>
              <a:spcAft>
                <a:spcPts val="0"/>
              </a:spcAft>
            </a:pPr>
            <a:r>
              <a:rPr sz="900">
                <a:solidFill>
                  <a:srgbClr val="7D8790"/>
                </a:solidFill>
                <a:latin typeface="Cascadia Code"/>
                <a:ea typeface="Cascadia Code"/>
                <a:cs typeface="Cascadia Code"/>
              </a:rPr>
              <a:t>## 메일 보낼 때 (중요)</a:t>
            </a:r>
          </a:p>
          <a:p>
            <a:pPr>
              <a:lnSpc>
                <a:spcPct val="126000"/>
              </a:lnSpc>
              <a:spcAft>
                <a:spcPts val="0"/>
              </a:spcAft>
            </a:pPr>
            <a:r>
              <a:rPr sz="9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- 받는 사람을 알려주지 않으면 먼저 물어보세요.</a:t>
            </a:r>
          </a:p>
          <a:p>
            <a:pPr>
              <a:lnSpc>
                <a:spcPct val="126000"/>
              </a:lnSpc>
              <a:spcAft>
                <a:spcPts val="0"/>
              </a:spcAft>
            </a:pPr>
            <a:r>
              <a:rPr sz="9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- 보내기 전에 받는 사람·제목·내용을 미리 보여주고, 확인을 받은 뒤에만 보내세요.</a:t>
            </a:r>
          </a:p>
          <a:p>
            <a:pPr>
              <a:lnSpc>
                <a:spcPct val="126000"/>
              </a:lnSpc>
              <a:spcAft>
                <a:spcPts val="0"/>
              </a:spcAft>
            </a:pPr>
            <a:r>
              <a:rPr sz="9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- 사외 주소가 섞이면 한 번 더 확인하세요.</a:t>
            </a:r>
          </a:p>
          <a:p>
            <a:pPr>
              <a:lnSpc>
                <a:spcPct val="126000"/>
              </a:lnSpc>
              <a:spcAft>
                <a:spcPts val="0"/>
              </a:spcAft>
            </a:pPr>
            <a:r>
              <a:rPr sz="9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</a:t>
            </a:r>
          </a:p>
          <a:p>
            <a:pPr>
              <a:lnSpc>
                <a:spcPct val="126000"/>
              </a:lnSpc>
              <a:spcAft>
                <a:spcPts val="0"/>
              </a:spcAft>
            </a:pPr>
            <a:r>
              <a:rPr sz="900">
                <a:solidFill>
                  <a:srgbClr val="7D8790"/>
                </a:solidFill>
                <a:latin typeface="Cascadia Code"/>
                <a:ea typeface="Cascadia Code"/>
                <a:cs typeface="Cascadia Code"/>
              </a:rPr>
              <a:t>## 지킬 점</a:t>
            </a:r>
          </a:p>
          <a:p>
            <a:pPr>
              <a:lnSpc>
                <a:spcPct val="126000"/>
              </a:lnSpc>
              <a:spcAft>
                <a:spcPts val="0"/>
              </a:spcAft>
            </a:pPr>
            <a:r>
              <a:rPr sz="9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- 숫자는 항상 분석 결과만 쓰고, 지어내지 않습니다.</a:t>
            </a:r>
          </a:p>
          <a:p>
            <a:pPr>
              <a:lnSpc>
                <a:spcPct val="126000"/>
              </a:lnSpc>
              <a:spcAft>
                <a:spcPts val="0"/>
              </a:spcAft>
            </a:pPr>
            <a:r>
              <a:rPr sz="9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- 디자인은 회사 규칙(스킬)을 따르고 임의로 바꾸지 않습니다.</a:t>
            </a:r>
          </a:p>
          <a:p>
            <a:pPr>
              <a:lnSpc>
                <a:spcPct val="126000"/>
              </a:lnSpc>
              <a:spcAft>
                <a:spcPts val="0"/>
              </a:spcAft>
            </a:pPr>
            <a:r>
              <a:rPr sz="9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- 메일은 항상 확인을 받은 뒤에만 보냅니다.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251192" y="1371600"/>
            <a:ext cx="437357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지침 작성 팁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251192" y="1682496"/>
            <a:ext cx="4373575" cy="21945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indent="-164592" marL="164592">
              <a:lnSpc>
                <a:spcPct val="140000"/>
              </a:lnSpc>
              <a:spcAft>
                <a:spcPts val="800"/>
              </a:spcAft>
            </a:pPr>
            <a:r>
              <a:rPr sz="10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0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무엇을만, 어떻게는 맡긴다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— 코드·경로·라이브러리는 적지 않는다</a:t>
            </a:r>
          </a:p>
          <a:p>
            <a:pPr indent="-164592" marL="164592">
              <a:lnSpc>
                <a:spcPct val="140000"/>
              </a:lnSpc>
              <a:spcAft>
                <a:spcPts val="800"/>
              </a:spcAft>
            </a:pPr>
            <a:r>
              <a:rPr sz="10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0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단일 출처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— 색·절차 같은 세부는 지침에 박지 말고 "스킬을 따르라"고 가리키기</a:t>
            </a:r>
          </a:p>
          <a:p>
            <a:pPr indent="-164592" marL="164592">
              <a:lnSpc>
                <a:spcPct val="140000"/>
              </a:lnSpc>
              <a:spcAft>
                <a:spcPts val="800"/>
              </a:spcAft>
            </a:pPr>
            <a:r>
              <a:rPr sz="10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0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비가역 행동엔 확인 게이트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— 메일 발송은 "확인 후에만"</a:t>
            </a:r>
          </a:p>
          <a:p>
            <a:pPr indent="-164592" marL="164592">
              <a:lnSpc>
                <a:spcPct val="140000"/>
              </a:lnSpc>
              <a:spcAft>
                <a:spcPts val="800"/>
              </a:spcAft>
            </a:pPr>
            <a:r>
              <a:rPr sz="10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0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가드레일은 부정형으로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— "없는 숫자 만들지 않기"</a:t>
            </a:r>
          </a:p>
          <a:p>
            <a:pPr indent="-164592" marL="164592">
              <a:lnSpc>
                <a:spcPct val="140000"/>
              </a:lnSpc>
              <a:spcAft>
                <a:spcPts val="800"/>
              </a:spcAft>
            </a:pPr>
            <a:r>
              <a:rPr sz="10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0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짧게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— 지침은 항상 로드되니 길면 핵심이 묽어진다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251192" y="3977639"/>
            <a:ext cx="4373575" cy="2103120"/>
          </a:xfrm>
          <a:prstGeom prst="roundRect">
            <a:avLst>
              <a:gd name="adj" fmla="val 5217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pic>
        <p:nvPicPr>
          <p:cNvPr id="18" name="Picture 17" descr="3-instructio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8198" y="4059935"/>
            <a:ext cx="2019562" cy="1645919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7269480" y="5705855"/>
            <a:ext cx="4336999" cy="34747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7269480" y="5705855"/>
            <a:ext cx="433699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415784" y="5756147"/>
            <a:ext cx="4044391" cy="2468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지침 입력 화면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3부 · 3. 참조자료 추가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두 종류의 참조자료 + 실습 데이터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3부 · 에이전트 생성 (실습편)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44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566928" y="1371600"/>
          <a:ext cx="11057838" cy="1133856"/>
        </p:xfrm>
        <a:graphic>
          <a:graphicData uri="http://schemas.openxmlformats.org/drawingml/2006/table">
            <a:tbl>
              <a:tblPr firstRow="0" bandRow="0"/>
              <a:tblGrid>
                <a:gridCol w="2558838"/>
                <a:gridCol w="2741613"/>
                <a:gridCol w="2924387"/>
                <a:gridCol w="2833000"/>
              </a:tblGrid>
              <a:tr h="329184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종류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성격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에이전트가 쓰는 법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이 실습의 파일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</a:tr>
              <a:tr h="40233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데이터 파일(엑셀·CSV)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숫자 — 집계해야 답이 나옴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코드로 계산해 </a:t>
                      </a: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정확한 값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27409C"/>
                          </a:solidFill>
                          <a:latin typeface="Cascadia Code"/>
                          <a:ea typeface="Cascadia Code"/>
                          <a:cs typeface="Cascadia Code"/>
                        </a:rPr>
                        <a:t>Sales_analysis_dummy_data.xlsx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0233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문서(Word·PDF)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형식·톤·정책 — 참고용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말투·규칙을 인용(출처 명시)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27409C"/>
                          </a:solidFill>
                          <a:latin typeface="Cascadia Code"/>
                          <a:ea typeface="Cascadia Code"/>
                          <a:cs typeface="Cascadia Code"/>
                        </a:rPr>
                        <a:t>sales-policy-dummy.docx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4" name="Rounded Rectangle 13"/>
          <p:cNvSpPr/>
          <p:nvPr/>
        </p:nvSpPr>
        <p:spPr>
          <a:xfrm>
            <a:off x="566928" y="2761488"/>
            <a:ext cx="11057839" cy="584415"/>
          </a:xfrm>
          <a:prstGeom prst="roundRect">
            <a:avLst>
              <a:gd name="adj" fmla="val 9387"/>
            </a:avLst>
          </a:prstGeom>
          <a:solidFill>
            <a:srgbClr val="E9EE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66928" y="2761488"/>
            <a:ext cx="41148" cy="584415"/>
          </a:xfrm>
          <a:prstGeom prst="rect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68096" y="2898648"/>
            <a:ext cx="10692079" cy="34667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300"/>
              </a:spcAft>
            </a:pPr>
            <a:r>
              <a:rPr sz="1100" b="1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규칙: 숫자는 항상 데이터 파일에서, 말투·형식은 문서에서.</a:t>
            </a:r>
            <a:r>
              <a:rPr sz="1100" b="0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 둘을 섞지 않습니다. 이 실습은 판매 엑셀(숫자)과 안내 Word(형식) 둘 다 연결합니다.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6928" y="3620223"/>
            <a:ext cx="5364327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📥 실습 데이터 (첨부)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66928" y="3949407"/>
            <a:ext cx="5364327" cy="658368"/>
          </a:xfrm>
          <a:prstGeom prst="roundRect">
            <a:avLst>
              <a:gd name="adj" fmla="val 13888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1520" y="4095711"/>
            <a:ext cx="5035143" cy="25552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Sales_analysis_dummy_data.xlsx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" y="4351240"/>
            <a:ext cx="5035143" cy="23824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시계열 판매·고객 더미 데이터 — 구매·이용 이력 등 숫자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66928" y="4735791"/>
            <a:ext cx="5364327" cy="658368"/>
          </a:xfrm>
          <a:prstGeom prst="roundRect">
            <a:avLst>
              <a:gd name="adj" fmla="val 13888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31520" y="4882095"/>
            <a:ext cx="5035143" cy="25552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sales-policy-dummy.docx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5137624"/>
            <a:ext cx="5035143" cy="23824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접대·선물 내부 정책 문서(더미) — 규정·형식 참조용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6928" y="5467311"/>
            <a:ext cx="5364327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두 파일을 내려받아 </a:t>
            </a:r>
            <a:r>
              <a:rPr sz="1050" b="1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본인 SharePoint 폴더에 올린 뒤</a:t>
            </a: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 연결하세요(직접 만들어도 됨).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260439" y="3620223"/>
            <a:ext cx="5364327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폴더 하나만 지정한다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260439" y="3949407"/>
            <a:ext cx="5364327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이 실습은 사이트 전체가 아니라 </a:t>
            </a:r>
            <a:r>
              <a:rPr sz="1100" b="1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자료가 모인 특정 폴더</a:t>
            </a:r>
            <a:r>
              <a:rPr sz="11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 하나를 지정합니다.</a:t>
            </a:r>
          </a:p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엑셀·Word는 </a:t>
            </a:r>
            <a:r>
              <a:rPr sz="1100" b="1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원본 파일째 SharePoint에 두고 폴더만 연결</a:t>
            </a:r>
            <a:r>
              <a:rPr sz="11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합니다. 파일을 일일이 업로드하지 않아도, 에이전트가 필요할 때 해당 폴더에서 찾아 내려받아 처리합니다(권한은 원본 그대로 상속).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260439" y="5301195"/>
            <a:ext cx="5364327" cy="609390"/>
          </a:xfrm>
          <a:prstGeom prst="roundRect">
            <a:avLst>
              <a:gd name="adj" fmla="val 15005"/>
            </a:avLst>
          </a:prstGeom>
          <a:solidFill>
            <a:srgbClr val="F0FDF4"/>
          </a:solidFill>
          <a:ln w="12700">
            <a:solidFill>
              <a:srgbClr val="BBF7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43319" y="5456643"/>
            <a:ext cx="4998567" cy="33507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050" b="0">
                <a:solidFill>
                  <a:srgbClr val="166534"/>
                </a:solidFill>
                <a:latin typeface="Microsoft GothicNeo"/>
                <a:ea typeface="Microsoft GothicNeo"/>
                <a:cs typeface="Microsoft GothicNeo"/>
              </a:rPr>
              <a:t>정책 문서(Word)는 6장 프롬프트 #3(접대·선물 주의사항)에서 실제로 활용됩니다.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3부 · 3. 참조자료 추가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SharePoint 폴더를 Knowledge로 연결 (1~2)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3부 · 에이전트 생성 (실습편)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45</a:t>
            </a:r>
          </a:p>
        </p:txBody>
      </p:sp>
      <p:sp>
        <p:nvSpPr>
          <p:cNvPr id="13" name="Oval 12"/>
          <p:cNvSpPr/>
          <p:nvPr/>
        </p:nvSpPr>
        <p:spPr>
          <a:xfrm>
            <a:off x="566928" y="1371600"/>
            <a:ext cx="292608" cy="292608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24127" y="1385316"/>
            <a:ext cx="4888839" cy="29489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Knowledge → Add knowledge → SharePoint 선택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1773936"/>
            <a:ext cx="5346039" cy="3880349"/>
          </a:xfrm>
          <a:prstGeom prst="roundRect">
            <a:avLst>
              <a:gd name="adj" fmla="val 2827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pic>
        <p:nvPicPr>
          <p:cNvPr id="16" name="Picture 15" descr="3-knowledge-ad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23" y="1856231"/>
            <a:ext cx="5181447" cy="3423149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585216" y="5279381"/>
            <a:ext cx="5309463" cy="34747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85216" y="5279381"/>
            <a:ext cx="5309463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1520" y="5329673"/>
            <a:ext cx="5016855" cy="2468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Knowledge → Add knowledge에서 SharePoint 선택</a:t>
            </a:r>
          </a:p>
        </p:txBody>
      </p:sp>
      <p:sp>
        <p:nvSpPr>
          <p:cNvPr id="20" name="Oval 19"/>
          <p:cNvSpPr/>
          <p:nvPr/>
        </p:nvSpPr>
        <p:spPr>
          <a:xfrm>
            <a:off x="6278727" y="1371600"/>
            <a:ext cx="292608" cy="292608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35927" y="1385316"/>
            <a:ext cx="4888839" cy="29489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Browse items로 사이트 라이브러리 열기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278727" y="1773936"/>
            <a:ext cx="5346039" cy="3880349"/>
          </a:xfrm>
          <a:prstGeom prst="roundRect">
            <a:avLst>
              <a:gd name="adj" fmla="val 2827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pic>
        <p:nvPicPr>
          <p:cNvPr id="23" name="Picture 22" descr="3-knowledge-brows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1023" y="1856231"/>
            <a:ext cx="5181447" cy="3423149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6297015" y="5279381"/>
            <a:ext cx="5309463" cy="34747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6297015" y="5279381"/>
            <a:ext cx="5309463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43319" y="5329673"/>
            <a:ext cx="5016855" cy="2468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SharePoint 다이얼로그에서 Browse items로 라이브러리 열기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3부 · 3. 참조자료 추가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SharePoint 폴더를 Knowledge로 연결 (3~4)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3부 · 에이전트 생성 (실습편)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46</a:t>
            </a:r>
          </a:p>
        </p:txBody>
      </p:sp>
      <p:sp>
        <p:nvSpPr>
          <p:cNvPr id="13" name="Oval 12"/>
          <p:cNvSpPr/>
          <p:nvPr/>
        </p:nvSpPr>
        <p:spPr>
          <a:xfrm>
            <a:off x="566928" y="1371600"/>
            <a:ext cx="292608" cy="292608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24127" y="1385316"/>
            <a:ext cx="4888839" cy="29489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자료 폴더 선택 → Confirm selection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1773936"/>
            <a:ext cx="5346039" cy="3880349"/>
          </a:xfrm>
          <a:prstGeom prst="roundRect">
            <a:avLst>
              <a:gd name="adj" fmla="val 2827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pic>
        <p:nvPicPr>
          <p:cNvPr id="16" name="Picture 15" descr="3-knowledge-fol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23" y="1856231"/>
            <a:ext cx="5181447" cy="3423149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585216" y="5279381"/>
            <a:ext cx="5309463" cy="34747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85216" y="5279381"/>
            <a:ext cx="5309463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1520" y="5329673"/>
            <a:ext cx="5016855" cy="2468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사이트 라이브러리에서 자료 폴더 선택 후 Confirm selection</a:t>
            </a:r>
          </a:p>
        </p:txBody>
      </p:sp>
      <p:sp>
        <p:nvSpPr>
          <p:cNvPr id="20" name="Oval 19"/>
          <p:cNvSpPr/>
          <p:nvPr/>
        </p:nvSpPr>
        <p:spPr>
          <a:xfrm>
            <a:off x="6278727" y="1371600"/>
            <a:ext cx="292608" cy="292608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35927" y="1385316"/>
            <a:ext cx="4888839" cy="29489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Add to agent로 연결 저장 → 권한 동의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278727" y="1773936"/>
            <a:ext cx="5346039" cy="3880349"/>
          </a:xfrm>
          <a:prstGeom prst="roundRect">
            <a:avLst>
              <a:gd name="adj" fmla="val 2827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pic>
        <p:nvPicPr>
          <p:cNvPr id="23" name="Picture 22" descr="3-knowledge-confir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1023" y="1856231"/>
            <a:ext cx="5181447" cy="3423149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6297015" y="5279381"/>
            <a:ext cx="5309463" cy="34747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6297015" y="5279381"/>
            <a:ext cx="5309463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43319" y="5329673"/>
            <a:ext cx="5016855" cy="2468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선택 폴더 확인 후 Add to agent로 연결 저장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3부 · 3. 참조자료 추가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동작 원리 — 엑셀은 "검색"이 아니라 "코드"로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3부 · 에이전트 생성 (실습편)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47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1371600"/>
            <a:ext cx="5120640" cy="1360931"/>
          </a:xfrm>
          <a:prstGeom prst="roundRect">
            <a:avLst>
              <a:gd name="adj" fmla="val 6718"/>
            </a:avLst>
          </a:prstGeom>
          <a:solidFill>
            <a:srgbClr val="0D1117"/>
          </a:solidFill>
          <a:ln w="12700">
            <a:solidFill>
              <a:srgbClr val="21262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1527048"/>
            <a:ext cx="4754879" cy="117805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32000"/>
              </a:lnSpc>
              <a:spcAft>
                <a:spcPts val="0"/>
              </a:spcAft>
            </a:pPr>
            <a:r>
              <a:rPr sz="10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클래식(RAG):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10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 "제조사별 평균가?" → 청크 검색 → 텍스트 조각 → 근사치 ❌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10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10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New CLI: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10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 "제조사별 평균가?" → 원본 엑셀을 코드로 전체 집계 → 정확값 ✅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6928" y="2951988"/>
            <a:ext cx="5120640" cy="1554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indent="-164592" marL="164592">
              <a:lnSpc>
                <a:spcPct val="140000"/>
              </a:lnSpc>
              <a:spcAft>
                <a:spcPts val="600"/>
              </a:spcAft>
            </a:pPr>
            <a:r>
              <a:rPr sz="10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엑셀(바이너리)은 검색 스니펫이 비어 </a:t>
            </a:r>
            <a:r>
              <a:rPr sz="10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파일 경로만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옵니다 → 정상입니다. 에이전트가 다운로드해 </a:t>
            </a:r>
            <a:r>
              <a:rPr sz="10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Python으로 전체 행을 집계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합니다.</a:t>
            </a:r>
          </a:p>
          <a:p>
            <a:pPr indent="-164592" marL="164592">
              <a:lnSpc>
                <a:spcPct val="140000"/>
              </a:lnSpc>
              <a:spcAft>
                <a:spcPts val="600"/>
              </a:spcAft>
            </a:pPr>
            <a:r>
              <a:rPr sz="10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"수천 행을 다 읽으면 토큰이 터지지 않나?" → </a:t>
            </a:r>
            <a:r>
              <a:rPr sz="10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안 터집니다.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코드로 처리하고 요약만 봅니다.</a:t>
            </a:r>
          </a:p>
          <a:p>
            <a:pPr indent="-164592" marL="164592">
              <a:lnSpc>
                <a:spcPct val="140000"/>
              </a:lnSpc>
              <a:spcAft>
                <a:spcPts val="600"/>
              </a:spcAft>
            </a:pPr>
            <a:r>
              <a:rPr sz="10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메이커가 할 일은 지침에 "</a:t>
            </a:r>
            <a:r>
              <a:rPr sz="10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눈대중 말고 실제로 계산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"이라 적는 것뿐.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66928" y="4518279"/>
            <a:ext cx="512064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동작 확인 — 테스트 창에서 한 줄 질문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66928" y="4829175"/>
            <a:ext cx="5120640" cy="747369"/>
          </a:xfrm>
          <a:prstGeom prst="roundRect">
            <a:avLst>
              <a:gd name="adj" fmla="val 12234"/>
            </a:avLst>
          </a:prstGeom>
          <a:solidFill>
            <a:srgbClr val="0D1117"/>
          </a:solidFill>
          <a:ln w="12700">
            <a:solidFill>
              <a:srgbClr val="21262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49808" y="4984623"/>
            <a:ext cx="4754879" cy="5644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32000"/>
              </a:lnSpc>
              <a:spcAft>
                <a:spcPts val="0"/>
              </a:spcAft>
            </a:pPr>
            <a:r>
              <a:rPr sz="10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연결된 SharePoint에서 판매 엑셀을 찾아서,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100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제조사별 평균 가격을 정확히 계산해줘.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66928" y="5741136"/>
            <a:ext cx="512064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→ ① 파일 검색·다운로드 ② "무엇을 계산할지" 한 줄 안내 ③ 코드 집계한 </a:t>
            </a:r>
            <a:r>
              <a:rPr sz="1050" b="1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정확한 표</a:t>
            </a: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가 돌아오면 정상입니다.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053328" y="1371600"/>
            <a:ext cx="5571439" cy="4581653"/>
          </a:xfrm>
          <a:prstGeom prst="roundRect">
            <a:avLst>
              <a:gd name="adj" fmla="val 2394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pic>
        <p:nvPicPr>
          <p:cNvPr id="21" name="Picture 20" descr="3-knowledge-exce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5624" y="1453896"/>
            <a:ext cx="5406847" cy="4124453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6071616" y="5578349"/>
            <a:ext cx="5534863" cy="34747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6071616" y="5578349"/>
            <a:ext cx="5534863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217920" y="5628641"/>
            <a:ext cx="5242255" cy="2468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엑셀 검색 → 코드 집계 결과(정확한 표) 확인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3부 · 4. 단일 스킬 작성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SKILL.md 한 장으로 끝나는 스킬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3부 · 에이전트 생성 (실습편)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48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6928" y="1371600"/>
            <a:ext cx="603504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주간 판매 브리핑 스킬 — </a:t>
            </a:r>
            <a:r>
              <a:rPr sz="1200" b="1">
                <a:solidFill>
                  <a:srgbClr val="27409C"/>
                </a:solidFill>
                <a:latin typeface="Cascadia Code"/>
                <a:ea typeface="Cascadia Code"/>
                <a:cs typeface="Cascadia Code"/>
              </a:rPr>
              <a:t>weekly-sales-brief/SKILL.md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66928" y="1719072"/>
            <a:ext cx="6035040" cy="4612812"/>
          </a:xfrm>
          <a:prstGeom prst="roundRect">
            <a:avLst>
              <a:gd name="adj" fmla="val 1982"/>
            </a:avLst>
          </a:prstGeom>
          <a:solidFill>
            <a:srgbClr val="0D1117"/>
          </a:solidFill>
          <a:ln w="12700">
            <a:solidFill>
              <a:srgbClr val="21262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49808" y="1874520"/>
            <a:ext cx="5669279" cy="44299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---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name: weekly-sales-brief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description: 판매 데이터 분석 결과를 매번 똑같은 짧은 형식의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 "주간 브리핑"으로 정리할 때 사용.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 "주간 요약·브리핑·정리·한 장 요약" 요청 시.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---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7D8790"/>
                </a:solidFill>
                <a:latin typeface="Cascadia Code"/>
                <a:ea typeface="Cascadia Code"/>
                <a:cs typeface="Cascadia Code"/>
              </a:rPr>
              <a:t># 주간 판매 브리핑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7D8790"/>
                </a:solidFill>
                <a:latin typeface="Cascadia Code"/>
                <a:ea typeface="Cascadia Code"/>
                <a:cs typeface="Cascadia Code"/>
              </a:rPr>
              <a:t>## 언제 쓰나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"이번 주 요약", "브리핑으로 정리", "한 장으로 요약" 같은 요청.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7D8790"/>
                </a:solidFill>
                <a:latin typeface="Cascadia Code"/>
                <a:ea typeface="Cascadia Code"/>
                <a:cs typeface="Cascadia Code"/>
              </a:rPr>
              <a:t>## 무엇을 하나 — 항상 이 고정 형식·순서를 지킨다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 📊 주간 판매 브리핑 — [기간]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 한 줄 요약: [가장 중요한 결론 한 문장]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 핵심 숫자 : 총매출 / 1위 제조사 / 베스트 모델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 눈에 띄는 점 · 다음 액션(제안)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 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7D8790"/>
                </a:solidFill>
                <a:latin typeface="Cascadia Code"/>
                <a:ea typeface="Cascadia Code"/>
                <a:cs typeface="Cascadia Code"/>
              </a:rPr>
              <a:t>## 규칙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1. 숫자는 분석 결과만 사용, 없으면 "데이터 없음"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2. 항목은 5줄 안팎으로 짧게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3. 증감은 +/- 와 함께 표시 (예: +12%)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4. "다음 액션"은 데이터에서 자연스럽게 나오는 제안만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931152" y="1371600"/>
            <a:ext cx="4693615" cy="1096651"/>
          </a:xfrm>
          <a:prstGeom prst="roundRect">
            <a:avLst>
              <a:gd name="adj" fmla="val 8338"/>
            </a:avLst>
          </a:prstGeom>
          <a:solidFill>
            <a:srgbClr val="EFF6FF"/>
          </a:solidFill>
          <a:ln w="12700">
            <a:solidFill>
              <a:srgbClr val="BFDBF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114032" y="1527048"/>
            <a:ext cx="4327855" cy="82233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050" b="1">
                <a:solidFill>
                  <a:srgbClr val="1D4ED8"/>
                </a:solidFill>
                <a:latin typeface="Microsoft GothicNeo"/>
                <a:ea typeface="Microsoft GothicNeo"/>
                <a:cs typeface="Microsoft GothicNeo"/>
              </a:rPr>
              <a:t>지침 vs 스킬</a:t>
            </a:r>
            <a:r>
              <a:rPr sz="1050" b="0">
                <a:solidFill>
                  <a:srgbClr val="1E40AF"/>
                </a:solidFill>
                <a:latin typeface="Microsoft GothicNeo"/>
                <a:ea typeface="Microsoft GothicNeo"/>
                <a:cs typeface="Microsoft GothicNeo"/>
              </a:rPr>
              <a:t> — 지침은 </a:t>
            </a:r>
            <a:r>
              <a:rPr sz="1050" b="1">
                <a:solidFill>
                  <a:srgbClr val="1D4ED8"/>
                </a:solidFill>
                <a:latin typeface="Microsoft GothicNeo"/>
                <a:ea typeface="Microsoft GothicNeo"/>
                <a:cs typeface="Microsoft GothicNeo"/>
              </a:rPr>
              <a:t>항상 켜져 있는 상위 규칙</a:t>
            </a:r>
            <a:r>
              <a:rPr sz="1050" b="0">
                <a:solidFill>
                  <a:srgbClr val="1E40AF"/>
                </a:solidFill>
                <a:latin typeface="Microsoft GothicNeo"/>
                <a:ea typeface="Microsoft GothicNeo"/>
                <a:cs typeface="Microsoft GothicNeo"/>
              </a:rPr>
              <a:t>(헌법)이고, 스킬은 </a:t>
            </a:r>
            <a:r>
              <a:rPr sz="1050" b="1">
                <a:solidFill>
                  <a:srgbClr val="1D4ED8"/>
                </a:solidFill>
                <a:latin typeface="Microsoft GothicNeo"/>
                <a:ea typeface="Microsoft GothicNeo"/>
                <a:cs typeface="Microsoft GothicNeo"/>
              </a:rPr>
              <a:t>필요할 때만 끌어다 쓰는 재사용 지침</a:t>
            </a:r>
            <a:r>
              <a:rPr sz="1050" b="0">
                <a:solidFill>
                  <a:srgbClr val="1E40AF"/>
                </a:solidFill>
                <a:latin typeface="Microsoft GothicNeo"/>
                <a:ea typeface="Microsoft GothicNeo"/>
                <a:cs typeface="Microsoft GothicNeo"/>
              </a:rPr>
              <a:t>입니다. 특정 작업의 "방법·형식"은 지침에 박지 말고 스킬로 내려야 지침이 가볍고 재사용이 쉬워집니다.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931152" y="2705995"/>
            <a:ext cx="4693615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작성 팁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931152" y="2998603"/>
            <a:ext cx="4693615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indent="-164592" marL="164592">
              <a:lnSpc>
                <a:spcPct val="140000"/>
              </a:lnSpc>
              <a:spcAft>
                <a:spcPts val="700"/>
              </a:spcAft>
            </a:pPr>
            <a:r>
              <a:rPr sz="10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0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YAML 2줄 필수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— </a:t>
            </a:r>
            <a:r>
              <a:rPr sz="1000" b="0">
                <a:solidFill>
                  <a:srgbClr val="27409C"/>
                </a:solidFill>
                <a:latin typeface="Cascadia Code"/>
                <a:ea typeface="Cascadia Code"/>
                <a:cs typeface="Cascadia Code"/>
              </a:rPr>
              <a:t>name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(소문자·숫자·하이픈만)과 </a:t>
            </a:r>
            <a:r>
              <a:rPr sz="1000" b="0">
                <a:solidFill>
                  <a:srgbClr val="27409C"/>
                </a:solidFill>
                <a:latin typeface="Cascadia Code"/>
                <a:ea typeface="Cascadia Code"/>
                <a:cs typeface="Cascadia Code"/>
              </a:rPr>
              <a:t>description</a:t>
            </a:r>
          </a:p>
          <a:p>
            <a:pPr indent="-164592" marL="164592">
              <a:lnSpc>
                <a:spcPct val="140000"/>
              </a:lnSpc>
              <a:spcAft>
                <a:spcPts val="700"/>
              </a:spcAft>
            </a:pPr>
            <a:r>
              <a:rPr sz="10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000" b="1">
                <a:solidFill>
                  <a:srgbClr val="27409C"/>
                </a:solidFill>
                <a:latin typeface="Cascadia Code"/>
                <a:ea typeface="Cascadia Code"/>
                <a:cs typeface="Cascadia Code"/>
              </a:rPr>
              <a:t>description</a:t>
            </a:r>
            <a:r>
              <a:rPr sz="10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= 트리거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— "언제 쓰는지 + 키워드"를 또렷이</a:t>
            </a:r>
          </a:p>
          <a:p>
            <a:pPr indent="-164592" marL="164592">
              <a:lnSpc>
                <a:spcPct val="140000"/>
              </a:lnSpc>
              <a:spcAft>
                <a:spcPts val="700"/>
              </a:spcAft>
            </a:pPr>
            <a:r>
              <a:rPr sz="10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0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단순하게 시작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— 규칙·형식만으로 충분하면 단일 파일로 끝낸다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931152" y="4534795"/>
            <a:ext cx="4693615" cy="1847716"/>
          </a:xfrm>
          <a:prstGeom prst="roundRect">
            <a:avLst>
              <a:gd name="adj" fmla="val 5938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pic>
        <p:nvPicPr>
          <p:cNvPr id="21" name="Picture 20" descr="3-single-skil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5582" y="4617091"/>
            <a:ext cx="2104754" cy="1390516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6949440" y="6007608"/>
            <a:ext cx="4657039" cy="34747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6949440" y="6007608"/>
            <a:ext cx="46570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095744" y="6057900"/>
            <a:ext cx="4364431" cy="2468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단일 스킬 추가 화면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3부 · 5. 스킬 패키지 임포트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왜 패키지인가 — 2개의 ZIP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3부 · 에이전트 생성 (실습편)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49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6928" y="1371600"/>
            <a:ext cx="635508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UI 단일 스킬은 파일 하나만 됩니다. 하지만 메일·보고서처럼 </a:t>
            </a:r>
            <a:r>
              <a:rPr sz="11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디자인·템플릿을 고정</a:t>
            </a:r>
            <a:r>
              <a:rPr sz="11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하려면 리소스를 함께 묶어야 합니다. ZIP 패키지가 그 방법입니다.</a:t>
            </a:r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566928" y="2048256"/>
          <a:ext cx="6355079" cy="1883664"/>
        </p:xfrm>
        <a:graphic>
          <a:graphicData uri="http://schemas.openxmlformats.org/drawingml/2006/table">
            <a:tbl>
              <a:tblPr firstRow="0" bandRow="0"/>
              <a:tblGrid>
                <a:gridCol w="1724950"/>
                <a:gridCol w="2360458"/>
                <a:gridCol w="2269671"/>
              </a:tblGrid>
              <a:tr h="310896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패키지(ZIP)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구성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역할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</a:tr>
              <a:tr h="786384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분석 규칙 스킬</a:t>
                      </a: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
</a:t>
                      </a:r>
                      <a:r>
                        <a:rPr sz="1000" b="1">
                          <a:solidFill>
                            <a:srgbClr val="27409C"/>
                          </a:solidFill>
                          <a:latin typeface="Cascadia Code"/>
                          <a:ea typeface="Cascadia Code"/>
                          <a:cs typeface="Cascadia Code"/>
                        </a:rPr>
                        <a:t>excel-analysis.zip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27409C"/>
                          </a:solidFill>
                          <a:latin typeface="Cascadia Code"/>
                          <a:ea typeface="Cascadia Code"/>
                          <a:cs typeface="Cascadia Code"/>
                        </a:rPr>
                        <a:t>SKILL.md</a:t>
                      </a: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 + 데이터-설명(선택).md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엑셀을 정확히 집계·표로 정리하는 규칙(다관점 구매의향 분석)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786384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메일·보고서 스킬</a:t>
                      </a: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
</a:t>
                      </a:r>
                      <a:r>
                        <a:rPr sz="1000" b="1">
                          <a:solidFill>
                            <a:srgbClr val="27409C"/>
                          </a:solidFill>
                          <a:latin typeface="Cascadia Code"/>
                          <a:ea typeface="Cascadia Code"/>
                          <a:cs typeface="Cascadia Code"/>
                        </a:rPr>
                        <a:t>brand-comms.zip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27409C"/>
                          </a:solidFill>
                          <a:latin typeface="Cascadia Code"/>
                          <a:ea typeface="Cascadia Code"/>
                          <a:cs typeface="Cascadia Code"/>
                        </a:rPr>
                        <a:t>SKILL.md</a:t>
                      </a: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 + </a:t>
                      </a:r>
                      <a:r>
                        <a:rPr sz="1000" b="0">
                          <a:solidFill>
                            <a:srgbClr val="27409C"/>
                          </a:solidFill>
                          <a:latin typeface="Cascadia Code"/>
                          <a:ea typeface="Cascadia Code"/>
                          <a:cs typeface="Cascadia Code"/>
                        </a:rPr>
                        <a:t>design-set.md</a:t>
                      </a: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 + </a:t>
                      </a:r>
                      <a:r>
                        <a:rPr sz="1000" b="0">
                          <a:solidFill>
                            <a:srgbClr val="27409C"/>
                          </a:solidFill>
                          <a:latin typeface="Cascadia Code"/>
                          <a:ea typeface="Cascadia Code"/>
                          <a:cs typeface="Cascadia Code"/>
                        </a:rPr>
                        <a:t>email_template.html</a:t>
                      </a: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 + </a:t>
                      </a:r>
                      <a:r>
                        <a:rPr sz="1000" b="0">
                          <a:solidFill>
                            <a:srgbClr val="27409C"/>
                          </a:solidFill>
                          <a:latin typeface="Cascadia Code"/>
                          <a:ea typeface="Cascadia Code"/>
                          <a:cs typeface="Cascadia Code"/>
                        </a:rPr>
                        <a:t>report_template.html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회사 디자인(아이보리·마젠타)으로 메일·HTML 대시보드 생성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566928" y="4187952"/>
            <a:ext cx="635508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임포트 절차</a:t>
            </a:r>
          </a:p>
        </p:txBody>
      </p:sp>
      <p:sp>
        <p:nvSpPr>
          <p:cNvPr id="16" name="Oval 15"/>
          <p:cNvSpPr/>
          <p:nvPr/>
        </p:nvSpPr>
        <p:spPr>
          <a:xfrm>
            <a:off x="566928" y="4517136"/>
            <a:ext cx="292608" cy="292608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24127" y="4530852"/>
            <a:ext cx="5897880" cy="27569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Build 화면 Skills → Import (ZIP) 선택</a:t>
            </a:r>
          </a:p>
        </p:txBody>
      </p:sp>
      <p:sp>
        <p:nvSpPr>
          <p:cNvPr id="18" name="Oval 17"/>
          <p:cNvSpPr/>
          <p:nvPr/>
        </p:nvSpPr>
        <p:spPr>
          <a:xfrm>
            <a:off x="566928" y="4992624"/>
            <a:ext cx="292608" cy="292608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24127" y="5006340"/>
            <a:ext cx="5897880" cy="27569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27409C"/>
                </a:solidFill>
                <a:latin typeface="Cascadia Code"/>
                <a:ea typeface="Cascadia Code"/>
                <a:cs typeface="Cascadia Code"/>
              </a:rPr>
              <a:t>excel-analysis.zip</a:t>
            </a:r>
            <a:r>
              <a:rPr sz="11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· </a:t>
            </a:r>
            <a:r>
              <a:rPr sz="1100" b="1">
                <a:solidFill>
                  <a:srgbClr val="27409C"/>
                </a:solidFill>
                <a:latin typeface="Cascadia Code"/>
                <a:ea typeface="Cascadia Code"/>
                <a:cs typeface="Cascadia Code"/>
              </a:rPr>
              <a:t>brand-comms.zip</a:t>
            </a:r>
            <a:r>
              <a:rPr sz="11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을 각각 업로드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24127" y="5286603"/>
            <a:ext cx="5897880" cy="305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스킬 2개. 압축을 풀지 말고 받은 파일 그대로.</a:t>
            </a:r>
          </a:p>
        </p:txBody>
      </p:sp>
      <p:sp>
        <p:nvSpPr>
          <p:cNvPr id="21" name="Oval 20"/>
          <p:cNvSpPr/>
          <p:nvPr/>
        </p:nvSpPr>
        <p:spPr>
          <a:xfrm>
            <a:off x="566928" y="5719640"/>
            <a:ext cx="292608" cy="292608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24127" y="5733356"/>
            <a:ext cx="5897880" cy="27569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Instructions 미리보기 확인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24127" y="6013620"/>
            <a:ext cx="5897880" cy="305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SKILL.md 본문(예: 색상 HEX 표)이 보이는지 확인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251192" y="1371600"/>
            <a:ext cx="4373575" cy="3237885"/>
          </a:xfrm>
          <a:prstGeom prst="roundRect">
            <a:avLst>
              <a:gd name="adj" fmla="val 3388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pic>
        <p:nvPicPr>
          <p:cNvPr id="25" name="Picture 24" descr="3-skill-pack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3488" y="1453896"/>
            <a:ext cx="4208983" cy="2780685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7269480" y="4234581"/>
            <a:ext cx="4336999" cy="34747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7269480" y="4234581"/>
            <a:ext cx="433699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415784" y="4284873"/>
            <a:ext cx="4044391" cy="2468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패키지 폴더 구조 / 임포트 버튼 위치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1143000"/>
            <a:ext cx="484632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PART 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32688" y="1517904"/>
            <a:ext cx="5029200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sz="3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What's New
개념편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32688" y="3246120"/>
            <a:ext cx="4846320" cy="2377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62000"/>
              </a:lnSpc>
              <a:spcBef>
                <a:spcPts val="0"/>
              </a:spcBef>
              <a:spcAft>
                <a:spcPts val="700"/>
              </a:spcAft>
            </a:pPr>
            <a:r>
              <a:rPr sz="1150" b="0">
                <a:solidFill>
                  <a:srgbClr val="AEB6C4"/>
                </a:solidFill>
                <a:latin typeface="Microsoft GothicNeo"/>
                <a:ea typeface="Microsoft GothicNeo"/>
                <a:cs typeface="Microsoft GothicNeo"/>
              </a:rPr>
              <a:t>New Copilot Studio는 UI 개편이 아니라, Anthropic·OpenAI·GitHub가 코딩 에이전트에서 검증한 "하네스 설계" 원리를 엔터프라이즈 플랫폼에 이식한 것입니다.</a:t>
            </a:r>
          </a:p>
          <a:p>
            <a:pPr algn="l">
              <a:lnSpc>
                <a:spcPct val="162000"/>
              </a:lnSpc>
              <a:spcBef>
                <a:spcPts val="0"/>
              </a:spcBef>
              <a:spcAft>
                <a:spcPts val="700"/>
              </a:spcAft>
            </a:pPr>
            <a:r>
              <a:rPr sz="1150" b="0">
                <a:solidFill>
                  <a:srgbClr val="AEB6C4"/>
                </a:solidFill>
                <a:latin typeface="Microsoft GothicNeo"/>
                <a:ea typeface="Microsoft GothicNeo"/>
                <a:cs typeface="Microsoft GothicNeo"/>
              </a:rPr>
              <a:t>모든 기능을 "Microsoft 기능"이 아니라 "업계 원리 → Microsoft 구현"으로 읽어야 정확합니다.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355080" y="1078992"/>
            <a:ext cx="5269687" cy="4828032"/>
          </a:xfrm>
          <a:prstGeom prst="roundRect">
            <a:avLst>
              <a:gd name="adj" fmla="val 2651"/>
            </a:avLst>
          </a:prstGeom>
          <a:solidFill>
            <a:srgbClr val="222734"/>
          </a:solidFill>
          <a:ln w="12700">
            <a:solidFill>
              <a:srgbClr val="333A4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702552" y="1371600"/>
            <a:ext cx="310896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이 부에서 다루는 내용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702552" y="1801368"/>
            <a:ext cx="274320" cy="219456"/>
          </a:xfrm>
          <a:prstGeom prst="roundRect">
            <a:avLst>
              <a:gd name="adj" fmla="val 29166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702552" y="1826971"/>
            <a:ext cx="27432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04888" y="1783080"/>
            <a:ext cx="4172407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왜 다시 만들었나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04888" y="2007107"/>
            <a:ext cx="4172407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클래식은 왜 한계에 부딪혔나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702552" y="2359152"/>
            <a:ext cx="274320" cy="219456"/>
          </a:xfrm>
          <a:prstGeom prst="roundRect">
            <a:avLst>
              <a:gd name="adj" fmla="val 29166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702552" y="2384755"/>
            <a:ext cx="27432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104888" y="2340864"/>
            <a:ext cx="4172407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하네스 엔지니어링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104888" y="2564892"/>
            <a:ext cx="4172407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"하네스"란 무엇이고 왜 코딩 하네스인가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702552" y="2916936"/>
            <a:ext cx="274320" cy="219456"/>
          </a:xfrm>
          <a:prstGeom prst="roundRect">
            <a:avLst>
              <a:gd name="adj" fmla="val 29166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702552" y="2942539"/>
            <a:ext cx="27432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104888" y="2898648"/>
            <a:ext cx="4172407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에이전틱 루프 &amp; 스킬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104888" y="3122676"/>
            <a:ext cx="4172407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코어는 어떻게 돌고, 스킬은 왜 필요할 때만 로드하나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702552" y="3474720"/>
            <a:ext cx="274320" cy="219456"/>
          </a:xfrm>
          <a:prstGeom prst="roundRect">
            <a:avLst>
              <a:gd name="adj" fmla="val 29166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702552" y="3500323"/>
            <a:ext cx="27432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104888" y="3456432"/>
            <a:ext cx="4172407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툴·MCP &amp; 서브에이전트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104888" y="3680459"/>
            <a:ext cx="4172407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도구는 어떻게 붙이고, 왜 적을수록 좋은가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702552" y="4032503"/>
            <a:ext cx="274320" cy="219456"/>
          </a:xfrm>
          <a:prstGeom prst="roundRect">
            <a:avLst>
              <a:gd name="adj" fmla="val 29166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702552" y="4058107"/>
            <a:ext cx="27432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104888" y="4014215"/>
            <a:ext cx="4172407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메모리·워크플로우·매핑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104888" y="4238244"/>
            <a:ext cx="4172407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기억은 어디 남고, 클래식은 무엇으로 바뀌나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702552" y="4590288"/>
            <a:ext cx="274320" cy="219456"/>
          </a:xfrm>
          <a:prstGeom prst="roundRect">
            <a:avLst>
              <a:gd name="adj" fmla="val 29166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702552" y="4615891"/>
            <a:ext cx="27432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104888" y="4572000"/>
            <a:ext cx="4172407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CLI 런타임 구조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104888" y="4796028"/>
            <a:ext cx="4172407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하네스의 "실물"은 어떻게 생겼나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6702552" y="5148072"/>
            <a:ext cx="274320" cy="219456"/>
          </a:xfrm>
          <a:prstGeom prst="roundRect">
            <a:avLst>
              <a:gd name="adj" fmla="val 29166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702552" y="5173675"/>
            <a:ext cx="27432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7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104888" y="5129784"/>
            <a:ext cx="4172407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Claude Code 비교 &amp; 참조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104888" y="5353812"/>
            <a:ext cx="4172407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같은 철학, 무엇이 다른가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3" name="TextBox 42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5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3부 · 5. 스킬 패키지 임포트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작성 팁 · 프리뷰 함정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3부 · 에이전트 생성 (실습편)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50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6928" y="1371600"/>
            <a:ext cx="512064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스킬 패키지 작성 팁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66928" y="1682496"/>
            <a:ext cx="5120640" cy="20116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indent="-164592" marL="164592">
              <a:lnSpc>
                <a:spcPct val="140000"/>
              </a:lnSpc>
              <a:spcAft>
                <a:spcPts val="600"/>
              </a:spcAft>
            </a:pPr>
            <a:r>
              <a:rPr sz="10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0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ZIP 루트에 </a:t>
            </a:r>
            <a:r>
              <a:rPr sz="1000" b="1">
                <a:solidFill>
                  <a:srgbClr val="27409C"/>
                </a:solidFill>
                <a:latin typeface="Cascadia Code"/>
                <a:ea typeface="Cascadia Code"/>
                <a:cs typeface="Cascadia Code"/>
              </a:rPr>
              <a:t>SKILL.md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— 폴더째 압축하면 거부됩니다. </a:t>
            </a:r>
            <a:r>
              <a:rPr sz="10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폴더 안 내용물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을 압축하세요.</a:t>
            </a:r>
          </a:p>
          <a:p>
            <a:pPr indent="-164592" marL="164592">
              <a:lnSpc>
                <a:spcPct val="140000"/>
              </a:lnSpc>
              <a:spcAft>
                <a:spcPts val="600"/>
              </a:spcAft>
            </a:pPr>
            <a:r>
              <a:rPr sz="10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0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이름 규칙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— </a:t>
            </a:r>
            <a:r>
              <a:rPr sz="1000" b="0">
                <a:solidFill>
                  <a:srgbClr val="27409C"/>
                </a:solidFill>
                <a:latin typeface="Cascadia Code"/>
                <a:ea typeface="Cascadia Code"/>
                <a:cs typeface="Cascadia Code"/>
              </a:rPr>
              <a:t>name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은 소문자·숫자·하이픈만. 버전은 </a:t>
            </a:r>
            <a:r>
              <a:rPr sz="1000" b="0">
                <a:solidFill>
                  <a:srgbClr val="27409C"/>
                </a:solidFill>
                <a:latin typeface="Cascadia Code"/>
                <a:ea typeface="Cascadia Code"/>
                <a:cs typeface="Cascadia Code"/>
              </a:rPr>
              <a:t>-v2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처럼 하이픈으로.</a:t>
            </a:r>
          </a:p>
          <a:p>
            <a:pPr indent="-164592" marL="164592">
              <a:lnSpc>
                <a:spcPct val="140000"/>
              </a:lnSpc>
              <a:spcAft>
                <a:spcPts val="600"/>
              </a:spcAft>
            </a:pPr>
            <a:r>
              <a:rPr sz="10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0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핵심 규칙은 SKILL.md 본문에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— </a:t>
            </a:r>
            <a:r>
              <a:rPr sz="1000" b="0">
                <a:solidFill>
                  <a:srgbClr val="27409C"/>
                </a:solidFill>
                <a:latin typeface="Cascadia Code"/>
                <a:ea typeface="Cascadia Code"/>
                <a:cs typeface="Cascadia Code"/>
              </a:rPr>
              <a:t>design-set.md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같은 리소스는 </a:t>
            </a:r>
            <a:r>
              <a:rPr sz="10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자동 주입되지 않습니다.</a:t>
            </a:r>
          </a:p>
          <a:p>
            <a:pPr indent="-164592" marL="164592">
              <a:lnSpc>
                <a:spcPct val="140000"/>
              </a:lnSpc>
              <a:spcAft>
                <a:spcPts val="600"/>
              </a:spcAft>
            </a:pPr>
            <a:r>
              <a:rPr sz="10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0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AI 도구로 정교하게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— "이 HTML을 템플릿으로 분리해 줘"처럼 Copilot에 맡기면 구조·트리거를 함께 정리해 줍니다.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3541928"/>
            <a:ext cx="5120640" cy="1112647"/>
          </a:xfrm>
          <a:prstGeom prst="roundRect">
            <a:avLst>
              <a:gd name="adj" fmla="val 8218"/>
            </a:avLst>
          </a:prstGeom>
          <a:solidFill>
            <a:srgbClr val="FFFBEB"/>
          </a:solidFill>
          <a:ln w="12700">
            <a:solidFill>
              <a:srgbClr val="FDE6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49808" y="3697376"/>
            <a:ext cx="4754879" cy="83832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000" b="1">
                <a:solidFill>
                  <a:srgbClr val="B45309"/>
                </a:solidFill>
                <a:latin typeface="Microsoft GothicNeo"/>
                <a:ea typeface="Microsoft GothicNeo"/>
                <a:cs typeface="Microsoft GothicNeo"/>
              </a:rPr>
              <a:t>⚠️ 프리뷰 이슈 (2026-06-14 기준)</a:t>
            </a:r>
            <a:r>
              <a:rPr sz="100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 — 개인 개발환경에서는 ZIP이 UI에는 정상으로 보이지만 실제로는 </a:t>
            </a:r>
            <a:r>
              <a:rPr sz="1000" b="1">
                <a:solidFill>
                  <a:srgbClr val="B45309"/>
                </a:solidFill>
                <a:latin typeface="Microsoft GothicNeo"/>
                <a:ea typeface="Microsoft GothicNeo"/>
                <a:cs typeface="Microsoft GothicNeo"/>
              </a:rPr>
              <a:t>YAML(이름·설명)만 올라가고 본문·리소스가 누락</a:t>
            </a:r>
            <a:r>
              <a:rPr sz="100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됩니다.</a:t>
            </a:r>
          </a:p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000" b="1">
                <a:solidFill>
                  <a:srgbClr val="B45309"/>
                </a:solidFill>
                <a:latin typeface="Microsoft GothicNeo"/>
                <a:ea typeface="Microsoft GothicNeo"/>
                <a:cs typeface="Microsoft GothicNeo"/>
              </a:rPr>
              <a:t>해결</a:t>
            </a:r>
            <a:r>
              <a:rPr sz="100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 Sandbox 환경에서 에이전트를 만드세요. 재업로드·이름 변경으로는 안 풀립니다.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6928" y="4837455"/>
            <a:ext cx="512064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확인법 (UI를 믿지 말 것)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66928" y="5111775"/>
            <a:ext cx="5120640" cy="532622"/>
          </a:xfrm>
          <a:prstGeom prst="roundRect">
            <a:avLst>
              <a:gd name="adj" fmla="val 17167"/>
            </a:avLst>
          </a:prstGeom>
          <a:solidFill>
            <a:srgbClr val="0D1117"/>
          </a:solidFill>
          <a:ln w="12700">
            <a:solidFill>
              <a:srgbClr val="21262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49808" y="5267223"/>
            <a:ext cx="4754879" cy="34974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네가 가진 app/skills 의 하위 폴더까지 모두 보여줘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053328" y="1371600"/>
            <a:ext cx="5571439" cy="3816819"/>
          </a:xfrm>
          <a:prstGeom prst="roundRect">
            <a:avLst>
              <a:gd name="adj" fmla="val 2874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pic>
        <p:nvPicPr>
          <p:cNvPr id="21" name="Picture 20" descr="3-skills-verif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5624" y="1453896"/>
            <a:ext cx="5406847" cy="3359619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6071616" y="4813515"/>
            <a:ext cx="5534863" cy="34747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6071616" y="4813515"/>
            <a:ext cx="5534863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217920" y="4863807"/>
            <a:ext cx="5242255" cy="2468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app/skills 확인 프롬프트 결과 — 정상 vs 문제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3부 · 6. 커넥터·MCP 추가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Mail · OneDrive — 최소 큐레이션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3부 · 에이전트 생성 (실습편)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51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566928" y="1371600"/>
          <a:ext cx="5120638" cy="1389888"/>
        </p:xfrm>
        <a:graphic>
          <a:graphicData uri="http://schemas.openxmlformats.org/drawingml/2006/table">
            <a:tbl>
              <a:tblPr firstRow="0" bandRow="0"/>
              <a:tblGrid>
                <a:gridCol w="1796715"/>
                <a:gridCol w="1706879"/>
                <a:gridCol w="1617044"/>
              </a:tblGrid>
              <a:tr h="292608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도구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용도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비고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</a:tr>
              <a:tr h="365760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Work IQ Mail (MCP)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메일 초안·발송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메일 도구는 </a:t>
                      </a: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하나만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OneDrive (MCP)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대시보드를 링크로 첨부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Base64 토큰 폭발 우회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(자동) 코드 인터프리터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엑셀 분석·HTML 생성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새 코어 기본 역량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566928" y="2962656"/>
            <a:ext cx="512064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절차</a:t>
            </a:r>
          </a:p>
        </p:txBody>
      </p:sp>
      <p:sp>
        <p:nvSpPr>
          <p:cNvPr id="15" name="Oval 14"/>
          <p:cNvSpPr/>
          <p:nvPr/>
        </p:nvSpPr>
        <p:spPr>
          <a:xfrm>
            <a:off x="566928" y="3255264"/>
            <a:ext cx="292608" cy="292608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24127" y="3268980"/>
            <a:ext cx="4663440" cy="2468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Tools → Add a tool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24127" y="3520440"/>
            <a:ext cx="4663440" cy="305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Office 365 Outlook</a:t>
            </a: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 · </a:t>
            </a:r>
            <a:r>
              <a:rPr sz="1050" b="1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비즈니스용 OneDrive</a:t>
            </a: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를 선택</a:t>
            </a:r>
          </a:p>
        </p:txBody>
      </p:sp>
      <p:sp>
        <p:nvSpPr>
          <p:cNvPr id="18" name="Oval 17"/>
          <p:cNvSpPr/>
          <p:nvPr/>
        </p:nvSpPr>
        <p:spPr>
          <a:xfrm>
            <a:off x="566928" y="3843748"/>
            <a:ext cx="292608" cy="292608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24127" y="3857464"/>
            <a:ext cx="4663440" cy="2468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Office 365 Outlook → Use an MCP server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24127" y="4108924"/>
            <a:ext cx="4663440" cy="305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Work IQ Mail MCP</a:t>
            </a: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 선택 (MCP 서버로)</a:t>
            </a:r>
          </a:p>
        </p:txBody>
      </p:sp>
      <p:sp>
        <p:nvSpPr>
          <p:cNvPr id="21" name="Oval 20"/>
          <p:cNvSpPr/>
          <p:nvPr/>
        </p:nvSpPr>
        <p:spPr>
          <a:xfrm>
            <a:off x="566928" y="4432233"/>
            <a:ext cx="292608" cy="292608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24127" y="4445949"/>
            <a:ext cx="4663440" cy="2468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OneDrive MCP 추가 → 연결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24127" y="4697409"/>
            <a:ext cx="4663440" cy="305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로그인 / 권한 동의</a:t>
            </a:r>
          </a:p>
        </p:txBody>
      </p:sp>
      <p:sp>
        <p:nvSpPr>
          <p:cNvPr id="24" name="Oval 23"/>
          <p:cNvSpPr/>
          <p:nvPr/>
        </p:nvSpPr>
        <p:spPr>
          <a:xfrm>
            <a:off x="566928" y="5020718"/>
            <a:ext cx="292608" cy="292608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24127" y="5034434"/>
            <a:ext cx="4663440" cy="2468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세션에서 도구가 보이는지 확인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66928" y="5514494"/>
            <a:ext cx="5120640" cy="829818"/>
          </a:xfrm>
          <a:prstGeom prst="roundRect">
            <a:avLst>
              <a:gd name="adj" fmla="val 11019"/>
            </a:avLst>
          </a:prstGeom>
          <a:solidFill>
            <a:srgbClr val="F0FDF4"/>
          </a:solidFill>
          <a:ln w="12700">
            <a:solidFill>
              <a:srgbClr val="BBF7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49808" y="5669942"/>
            <a:ext cx="4754879" cy="55549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000" b="1">
                <a:solidFill>
                  <a:srgbClr val="15803D"/>
                </a:solidFill>
                <a:latin typeface="Microsoft GothicNeo"/>
                <a:ea typeface="Microsoft GothicNeo"/>
                <a:cs typeface="Microsoft GothicNeo"/>
              </a:rPr>
              <a:t>짚고 가기</a:t>
            </a:r>
            <a:r>
              <a:rPr sz="1000" b="0">
                <a:solidFill>
                  <a:srgbClr val="166534"/>
                </a:solidFill>
                <a:latin typeface="Microsoft GothicNeo"/>
                <a:ea typeface="Microsoft GothicNeo"/>
                <a:cs typeface="Microsoft GothicNeo"/>
              </a:rPr>
              <a:t> — 세션 시작 시 OneDrive 도구가 보이지 않으면 MCP 재연결이 필요합니다. 메일 첨부가 안 되면 가장 먼저 도구 연결을 확인하세요.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053328" y="1371600"/>
            <a:ext cx="5571439" cy="2331720"/>
          </a:xfrm>
          <a:prstGeom prst="roundRect">
            <a:avLst>
              <a:gd name="adj" fmla="val 4705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pic>
        <p:nvPicPr>
          <p:cNvPr id="29" name="Picture 28" descr="3-tools-ad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8571" y="1453896"/>
            <a:ext cx="3000951" cy="1874519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6071616" y="3328415"/>
            <a:ext cx="5534863" cy="34747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6071616" y="3328415"/>
            <a:ext cx="5534863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217920" y="3378708"/>
            <a:ext cx="5242255" cy="2468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Tools → Add a tool에서 Outlook · OneDrive 선택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053328" y="3822191"/>
            <a:ext cx="5571439" cy="2331720"/>
          </a:xfrm>
          <a:prstGeom prst="roundRect">
            <a:avLst>
              <a:gd name="adj" fmla="val 4705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pic>
        <p:nvPicPr>
          <p:cNvPr id="34" name="Picture 33" descr="3-tools-mc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1150" y="3904487"/>
            <a:ext cx="2995795" cy="1874519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6071616" y="5779007"/>
            <a:ext cx="5534863" cy="34747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6071616" y="5779007"/>
            <a:ext cx="5534863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217920" y="5829299"/>
            <a:ext cx="5242255" cy="2468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Office 365 Outlook → Use an MCP server → Work IQ Mail MCP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3부 · 6. 커넥터·MCP 추가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도구 팁 — 왜 적을수록 좋은가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3부 · 에이전트 생성 (실습편)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52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1371600"/>
            <a:ext cx="3490874" cy="1920240"/>
          </a:xfrm>
          <a:prstGeom prst="roundRect">
            <a:avLst>
              <a:gd name="adj" fmla="val 5714"/>
            </a:avLst>
          </a:prstGeom>
          <a:solidFill>
            <a:srgbClr val="E9EEFC"/>
          </a:solidFill>
          <a:ln w="12700">
            <a:solidFill>
              <a:srgbClr val="4169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786384" y="1554480"/>
            <a:ext cx="585216" cy="214884"/>
          </a:xfrm>
          <a:prstGeom prst="roundRect">
            <a:avLst>
              <a:gd name="adj" fmla="val 46808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86384" y="1583740"/>
            <a:ext cx="585216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원칙 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6384" y="1901952"/>
            <a:ext cx="3051962" cy="309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겹치는 도구 금지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86384" y="2239159"/>
            <a:ext cx="3051962" cy="9063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메일 커넥터를 두 개 붙이면 에이전트가 매번 헷갈립니다.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Mail MCP 하나만.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350410" y="1371600"/>
            <a:ext cx="3490874" cy="192024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4569866" y="1554480"/>
            <a:ext cx="585216" cy="214884"/>
          </a:xfrm>
          <a:prstGeom prst="roundRect">
            <a:avLst>
              <a:gd name="adj" fmla="val 46808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569866" y="1583740"/>
            <a:ext cx="585216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원칙 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69866" y="1901952"/>
            <a:ext cx="3051962" cy="309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코드로 되는 건 안 붙인다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69866" y="2239159"/>
            <a:ext cx="3051962" cy="9063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docx/pptx/HTML 생성은 코드 인터프리터로 충분.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문서 생성 커넥터 불필요.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133892" y="1371600"/>
            <a:ext cx="3490874" cy="192024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8353348" y="1554480"/>
            <a:ext cx="585216" cy="214884"/>
          </a:xfrm>
          <a:prstGeom prst="roundRect">
            <a:avLst>
              <a:gd name="adj" fmla="val 46808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353348" y="1583740"/>
            <a:ext cx="585216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원칙 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53348" y="1901952"/>
            <a:ext cx="3051962" cy="309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OneDrive는 첨부 토큰 우회용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53348" y="2239159"/>
            <a:ext cx="3051962" cy="90637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HTML을 그대로 붙이면 Base64 변환에 토큰이 터집니다.</a:t>
            </a:r>
          </a:p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업로드 → 링크 첨부가 표준.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66928" y="3602736"/>
            <a:ext cx="11057839" cy="596017"/>
          </a:xfrm>
          <a:prstGeom prst="roundRect">
            <a:avLst>
              <a:gd name="adj" fmla="val 9205"/>
            </a:avLst>
          </a:prstGeom>
          <a:solidFill>
            <a:srgbClr val="E9EE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566928" y="3602736"/>
            <a:ext cx="41148" cy="596017"/>
          </a:xfrm>
          <a:prstGeom prst="rect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68096" y="3739896"/>
            <a:ext cx="10692079" cy="35827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300"/>
              </a:spcAft>
            </a:pPr>
            <a:r>
              <a:rPr sz="1150" b="1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1부 4.2 Anthropic 경고</a:t>
            </a:r>
            <a:r>
              <a:rPr sz="1150" b="0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 — "엔지니어조차 어떤 툴을 쓸지 단언 못 하면, 에이전트는 절대 더 못 한다." 목적당 최소 도구만. 도구가 10개면 에이전트는 매 턴 "뭘 쓸지" 헷갈립니다.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66928" y="4473073"/>
            <a:ext cx="11057839" cy="899426"/>
          </a:xfrm>
          <a:prstGeom prst="roundRect">
            <a:avLst>
              <a:gd name="adj" fmla="val 10166"/>
            </a:avLst>
          </a:prstGeom>
          <a:solidFill>
            <a:srgbClr val="F0FDF4"/>
          </a:solidFill>
          <a:ln w="12700">
            <a:solidFill>
              <a:srgbClr val="BBF7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49808" y="4628521"/>
            <a:ext cx="10692079" cy="62510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150" b="1">
                <a:solidFill>
                  <a:srgbClr val="15803D"/>
                </a:solidFill>
                <a:latin typeface="Microsoft GothicNeo"/>
                <a:ea typeface="Microsoft GothicNeo"/>
                <a:cs typeface="Microsoft GothicNeo"/>
              </a:rPr>
              <a:t>실전 교훈</a:t>
            </a:r>
            <a:r>
              <a:rPr sz="1150" b="0">
                <a:solidFill>
                  <a:srgbClr val="166534"/>
                </a:solidFill>
                <a:latin typeface="Microsoft GothicNeo"/>
                <a:ea typeface="Microsoft GothicNeo"/>
                <a:cs typeface="Microsoft GothicNeo"/>
              </a:rPr>
              <a:t> — 파일 저장소 같은 도구는 "처음부터 계획한 도구"가 아니라 </a:t>
            </a:r>
            <a:r>
              <a:rPr sz="1150" b="1">
                <a:solidFill>
                  <a:srgbClr val="15803D"/>
                </a:solidFill>
                <a:latin typeface="Microsoft GothicNeo"/>
                <a:ea typeface="Microsoft GothicNeo"/>
                <a:cs typeface="Microsoft GothicNeo"/>
              </a:rPr>
              <a:t>문제를 풀다 추가</a:t>
            </a:r>
            <a:r>
              <a:rPr sz="1150" b="0">
                <a:solidFill>
                  <a:srgbClr val="166534"/>
                </a:solidFill>
                <a:latin typeface="Microsoft GothicNeo"/>
                <a:ea typeface="Microsoft GothicNeo"/>
                <a:cs typeface="Microsoft GothicNeo"/>
              </a:rPr>
              <a:t>되는 경우가 많습니다. 직접 첨부가 토큰 한계로 막혀 링크 첨부로 우회한 것이 그 예입니다. 도구는 시나리오가 막히는 지점에서 최소로 추가하는 게 정석입니다.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3부 · 7. 테스트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권장 테스트 시나리오 — 프롬프트 #1~#3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3부 · 에이전트 생성 (실습편)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53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6928" y="1371600"/>
            <a:ext cx="667512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아래 5개 프롬프트를 순서대로 입력하며 각 단계가 동작하는지 확인합니다. 한 흐름에 참고자료(엑셀·정책 Word)·스킬·도구가 모두 맞물립니다. </a:t>
            </a:r>
            <a:r>
              <a:rPr sz="1100" b="1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테스트 전 우측 상단 저장 버튼</a:t>
            </a:r>
            <a:r>
              <a:rPr sz="11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으로 에이전트를 저장하세요.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66928" y="2119807"/>
            <a:ext cx="667512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#1 — 구매 의향 고객 집계 (다관점 + 인사이트)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2394127"/>
            <a:ext cx="6675120" cy="921212"/>
          </a:xfrm>
          <a:prstGeom prst="roundRect">
            <a:avLst>
              <a:gd name="adj" fmla="val 9926"/>
            </a:avLst>
          </a:prstGeom>
          <a:solidFill>
            <a:srgbClr val="0D1117"/>
          </a:solidFill>
          <a:ln w="12700">
            <a:solidFill>
              <a:srgbClr val="21262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49808" y="2549575"/>
            <a:ext cx="6309359" cy="7383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구매 의향이 높은 고객들을 집계하고 싶어. 다양한 관점들을 통해 어떤 고객이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구매 의향이 높을지 파악해주고, 각 관점별로 상위 10명의 고객을 알려줘.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관점에는 왜 의향이 높다고 판단했는지에 대한 인사이트도 첨부해.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6928" y="3351916"/>
            <a:ext cx="667512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0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→ SharePoint 엑셀 검색 → 코드로 다관점 집계 → </a:t>
            </a:r>
            <a:r>
              <a:rPr sz="1000" b="1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관점별 상위 10명 표 + 인사이트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6928" y="3681100"/>
            <a:ext cx="667512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#2 — 중복 고객 정리 (최우선/우선)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66928" y="3955420"/>
            <a:ext cx="6675120" cy="726917"/>
          </a:xfrm>
          <a:prstGeom prst="roundRect">
            <a:avLst>
              <a:gd name="adj" fmla="val 12579"/>
            </a:avLst>
          </a:prstGeom>
          <a:solidFill>
            <a:srgbClr val="0D1117"/>
          </a:solidFill>
          <a:ln w="12700">
            <a:solidFill>
              <a:srgbClr val="21262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49808" y="4110868"/>
            <a:ext cx="6309359" cy="5440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각 관점별로 중복돼서 나타나는 고객들을 정리해줘.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최우선 고객과 우선 고객을 나누어서 골프 및 저녁식사와 사은품 전달을 진행해보려 해.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6928" y="4718913"/>
            <a:ext cx="667512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0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→ 관점 교차 분석 → 중복 빈도 높은 고객 선별 → </a:t>
            </a:r>
            <a:r>
              <a:rPr sz="1000" b="1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최우선/우선 구분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66928" y="5048097"/>
            <a:ext cx="667512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#3 — 접대·선물 주의사항 (정책 문서 활용)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66928" y="5322417"/>
            <a:ext cx="6675120" cy="532622"/>
          </a:xfrm>
          <a:prstGeom prst="roundRect">
            <a:avLst>
              <a:gd name="adj" fmla="val 17167"/>
            </a:avLst>
          </a:prstGeom>
          <a:solidFill>
            <a:srgbClr val="0D1117"/>
          </a:solidFill>
          <a:ln w="12700">
            <a:solidFill>
              <a:srgbClr val="21262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49808" y="5477865"/>
            <a:ext cx="6309359" cy="34974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골프나 저녁식사 사은품 전달 시 주의해야 할 부분들이 있어?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66928" y="5891616"/>
            <a:ext cx="667512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0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→ </a:t>
            </a:r>
            <a:r>
              <a:rPr sz="1000" b="1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Word 내부 정책 문서를 참조</a:t>
            </a:r>
            <a:r>
              <a:rPr sz="10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 → 접대·선물 한도·금지 가이드 요약(출처 명시)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7571231" y="1371600"/>
            <a:ext cx="4053535" cy="2885001"/>
          </a:xfrm>
          <a:prstGeom prst="roundRect">
            <a:avLst>
              <a:gd name="adj" fmla="val 3803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pic>
        <p:nvPicPr>
          <p:cNvPr id="27" name="Picture 26" descr="3-test-prompt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3527" y="1453896"/>
            <a:ext cx="3888943" cy="2427801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7589519" y="3881697"/>
            <a:ext cx="4016959" cy="34747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7589519" y="3881697"/>
            <a:ext cx="401695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735823" y="3931989"/>
            <a:ext cx="3724351" cy="2468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테스트 창 — 프롬프트 입력 영역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3부 · 7. 테스트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프롬프트 #4~#5 · 점검 포인트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3부 · 에이전트 생성 (실습편)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54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6928" y="1371600"/>
            <a:ext cx="539496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#4 — 단일 대시보드 생성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66928" y="1645920"/>
            <a:ext cx="5394960" cy="726917"/>
          </a:xfrm>
          <a:prstGeom prst="roundRect">
            <a:avLst>
              <a:gd name="adj" fmla="val 12579"/>
            </a:avLst>
          </a:prstGeom>
          <a:solidFill>
            <a:srgbClr val="0D1117"/>
          </a:solidFill>
          <a:ln w="12700">
            <a:solidFill>
              <a:srgbClr val="21262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49808" y="1801368"/>
            <a:ext cx="5029200" cy="5440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관점별 현황 및 인사이트, 우선·최우선고객 정보,</a:t>
            </a:r>
          </a:p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이벤트 주의사항을 하나의 대시보드로 만들어줘.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66928" y="2409413"/>
            <a:ext cx="539496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0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→ 메일·보고서 스킬 → 회사 디자인 HTML 대시보드 생성·저장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6928" y="2775173"/>
            <a:ext cx="539496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#5 — 메일 발송 (나 + 팀장님)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66928" y="3049493"/>
            <a:ext cx="5394960" cy="532622"/>
          </a:xfrm>
          <a:prstGeom prst="roundRect">
            <a:avLst>
              <a:gd name="adj" fmla="val 17167"/>
            </a:avLst>
          </a:prstGeom>
          <a:solidFill>
            <a:srgbClr val="0D1117"/>
          </a:solidFill>
          <a:ln w="12700">
            <a:solidFill>
              <a:srgbClr val="21262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49808" y="3204941"/>
            <a:ext cx="5029200" cy="34974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32000"/>
              </a:lnSpc>
              <a:spcAft>
                <a:spcPts val="0"/>
              </a:spcAft>
            </a:pPr>
            <a:r>
              <a:rPr sz="950">
                <a:solidFill>
                  <a:srgbClr val="C9D1D9"/>
                </a:solidFill>
                <a:latin typeface="Cascadia Code"/>
                <a:ea typeface="Cascadia Code"/>
                <a:cs typeface="Cascadia Code"/>
              </a:rPr>
              <a:t>이 내용과 대시보드를 첨부파일로 해서 나와 팀장님에게 메일로 보내줘.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6928" y="3618692"/>
            <a:ext cx="539496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0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→ OneDrive 업로드 → 링크 첨부 → </a:t>
            </a:r>
            <a:r>
              <a:rPr sz="1000" b="1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미리보기 + 확인 요청</a:t>
            </a:r>
            <a:r>
              <a:rPr sz="10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 → 승인 후 발송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6928" y="3984452"/>
            <a:ext cx="539496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무엇을 점검하나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66928" y="4295348"/>
            <a:ext cx="5394960" cy="1737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indent="-164592" marL="164592">
              <a:lnSpc>
                <a:spcPct val="140000"/>
              </a:lnSpc>
              <a:spcAft>
                <a:spcPts val="500"/>
              </a:spcAft>
            </a:pPr>
            <a:r>
              <a:rPr sz="1050" b="1">
                <a:solidFill>
                  <a:srgbClr val="15803D"/>
                </a:solidFill>
                <a:latin typeface="Microsoft GothicNeo"/>
                <a:ea typeface="Microsoft GothicNeo"/>
                <a:cs typeface="Microsoft GothicNeo"/>
              </a:rPr>
              <a:t>✓  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숫자가 </a:t>
            </a:r>
            <a:r>
              <a:rPr sz="10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코드 계산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기반인가 (눈대중·지어낸 수치 없음)</a:t>
            </a:r>
          </a:p>
          <a:p>
            <a:pPr indent="-164592" marL="164592">
              <a:lnSpc>
                <a:spcPct val="140000"/>
              </a:lnSpc>
              <a:spcAft>
                <a:spcPts val="500"/>
              </a:spcAft>
            </a:pPr>
            <a:r>
              <a:rPr sz="1050" b="1">
                <a:solidFill>
                  <a:srgbClr val="15803D"/>
                </a:solidFill>
                <a:latin typeface="Microsoft GothicNeo"/>
                <a:ea typeface="Microsoft GothicNeo"/>
                <a:cs typeface="Microsoft GothicNeo"/>
              </a:rPr>
              <a:t>✓  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주의사항(#3)이 </a:t>
            </a:r>
            <a:r>
              <a:rPr sz="10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Word 정책 문서를 근거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로 답하는가</a:t>
            </a:r>
          </a:p>
          <a:p>
            <a:pPr indent="-164592" marL="164592">
              <a:lnSpc>
                <a:spcPct val="140000"/>
              </a:lnSpc>
              <a:spcAft>
                <a:spcPts val="500"/>
              </a:spcAft>
            </a:pPr>
            <a:r>
              <a:rPr sz="1050" b="1">
                <a:solidFill>
                  <a:srgbClr val="15803D"/>
                </a:solidFill>
                <a:latin typeface="Microsoft GothicNeo"/>
                <a:ea typeface="Microsoft GothicNeo"/>
                <a:cs typeface="Microsoft GothicNeo"/>
              </a:rPr>
              <a:t>✓  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대시보드가 </a:t>
            </a:r>
            <a:r>
              <a:rPr sz="10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회사 디자인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(아이보리·마젠타)을 따르는가</a:t>
            </a:r>
          </a:p>
          <a:p>
            <a:pPr indent="-164592" marL="164592">
              <a:lnSpc>
                <a:spcPct val="140000"/>
              </a:lnSpc>
              <a:spcAft>
                <a:spcPts val="500"/>
              </a:spcAft>
            </a:pPr>
            <a:r>
              <a:rPr sz="1050" b="1">
                <a:solidFill>
                  <a:srgbClr val="15803D"/>
                </a:solidFill>
                <a:latin typeface="Microsoft GothicNeo"/>
                <a:ea typeface="Microsoft GothicNeo"/>
                <a:cs typeface="Microsoft GothicNeo"/>
              </a:rPr>
              <a:t>✓  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메일이 </a:t>
            </a:r>
            <a:r>
              <a:rPr sz="10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OneDrive 링크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로 첨부되는가 (Base64 직접 첨부 아님)</a:t>
            </a:r>
          </a:p>
          <a:p>
            <a:pPr indent="-164592" marL="164592">
              <a:lnSpc>
                <a:spcPct val="140000"/>
              </a:lnSpc>
              <a:spcAft>
                <a:spcPts val="500"/>
              </a:spcAft>
            </a:pPr>
            <a:r>
              <a:rPr sz="1050" b="1">
                <a:solidFill>
                  <a:srgbClr val="15803D"/>
                </a:solidFill>
                <a:latin typeface="Microsoft GothicNeo"/>
                <a:ea typeface="Microsoft GothicNeo"/>
                <a:cs typeface="Microsoft GothicNeo"/>
              </a:rPr>
              <a:t>✓  </a:t>
            </a:r>
            <a:r>
              <a:rPr sz="10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발송 전 확인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(나+팀장님 수신자)을 거치는가</a:t>
            </a:r>
          </a:p>
          <a:p>
            <a:pPr indent="-164592" marL="164592">
              <a:lnSpc>
                <a:spcPct val="140000"/>
              </a:lnSpc>
              <a:spcAft>
                <a:spcPts val="500"/>
              </a:spcAft>
            </a:pPr>
            <a:r>
              <a:rPr sz="1050" b="1">
                <a:solidFill>
                  <a:srgbClr val="15803D"/>
                </a:solidFill>
                <a:latin typeface="Microsoft GothicNeo"/>
                <a:ea typeface="Microsoft GothicNeo"/>
                <a:cs typeface="Microsoft GothicNeo"/>
              </a:rPr>
              <a:t>✓  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스킬 리소스가 실제로 주입됐는가 → 안 되면 5장 프리뷰 이슈 확인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327648" y="1371600"/>
            <a:ext cx="5297119" cy="3664110"/>
          </a:xfrm>
          <a:prstGeom prst="roundRect">
            <a:avLst>
              <a:gd name="adj" fmla="val 2994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pic>
        <p:nvPicPr>
          <p:cNvPr id="24" name="Picture 23" descr="3-tes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9944" y="1453896"/>
            <a:ext cx="5132527" cy="3206910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6345936" y="4660806"/>
            <a:ext cx="5260543" cy="34747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6345936" y="4660806"/>
            <a:ext cx="5260543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92240" y="4711098"/>
            <a:ext cx="4967935" cy="2468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Test 창 — 분석 결과 표 / 생성된 대시보드 / 메일 미리보기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3부 · 7. 테스트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실측에서 나온 자가 복구 사례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3부 · 에이전트 생성 (실습편)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55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6928" y="1371600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테스트 중 에이전트가 스스로 우회한 경우들입니다 — 새 코어의 "적응" 능력(1부 2.2).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66928" y="1828800"/>
            <a:ext cx="3490874" cy="1691640"/>
          </a:xfrm>
          <a:prstGeom prst="roundRect">
            <a:avLst>
              <a:gd name="adj" fmla="val 6486"/>
            </a:avLst>
          </a:prstGeom>
          <a:solidFill>
            <a:srgbClr val="FFFFFF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786384" y="2011680"/>
            <a:ext cx="585216" cy="214884"/>
          </a:xfrm>
          <a:prstGeom prst="roundRect">
            <a:avLst>
              <a:gd name="adj" fmla="val 46808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86384" y="2040940"/>
            <a:ext cx="585216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사례 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86384" y="2359152"/>
            <a:ext cx="3051962" cy="30033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권한 오류 → 방식 전환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86384" y="2686918"/>
            <a:ext cx="3051962" cy="68721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전처리 스크립트가 권한 오류를 내자 </a:t>
            </a:r>
            <a:r>
              <a:rPr sz="1050" b="1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pandas 직접 분석으로 전환</a:t>
            </a: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해 작업을 이어감.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350410" y="1828800"/>
            <a:ext cx="3490874" cy="1691640"/>
          </a:xfrm>
          <a:prstGeom prst="roundRect">
            <a:avLst>
              <a:gd name="adj" fmla="val 6486"/>
            </a:avLst>
          </a:prstGeom>
          <a:solidFill>
            <a:srgbClr val="FFFFFF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4569866" y="2011680"/>
            <a:ext cx="585216" cy="214884"/>
          </a:xfrm>
          <a:prstGeom prst="roundRect">
            <a:avLst>
              <a:gd name="adj" fmla="val 46808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569866" y="2040940"/>
            <a:ext cx="585216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사례 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69866" y="2359152"/>
            <a:ext cx="3051962" cy="30033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패키지 미설치 → 대체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69866" y="2686918"/>
            <a:ext cx="3051962" cy="68721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특정 ML 패키지가 없자 </a:t>
            </a:r>
            <a:r>
              <a:rPr sz="1050" b="1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수동 정규화로 대체</a:t>
            </a: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해 동일한 결과를 산출.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133892" y="1828800"/>
            <a:ext cx="3490874" cy="1691640"/>
          </a:xfrm>
          <a:prstGeom prst="roundRect">
            <a:avLst>
              <a:gd name="adj" fmla="val 6486"/>
            </a:avLst>
          </a:prstGeom>
          <a:solidFill>
            <a:srgbClr val="FFFFFF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8353348" y="2011680"/>
            <a:ext cx="585216" cy="214884"/>
          </a:xfrm>
          <a:prstGeom prst="roundRect">
            <a:avLst>
              <a:gd name="adj" fmla="val 46808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353348" y="2040940"/>
            <a:ext cx="585216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사례 3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53348" y="2359152"/>
            <a:ext cx="3051962" cy="30033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파싱 실패 → 재시도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353348" y="2686918"/>
            <a:ext cx="3051962" cy="68721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임시 파일 파싱이 1회 실패했으나 </a:t>
            </a:r>
            <a:r>
              <a:rPr sz="1050" b="1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재시도로 해결</a:t>
            </a: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.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66928" y="3831335"/>
            <a:ext cx="11057839" cy="632593"/>
          </a:xfrm>
          <a:prstGeom prst="roundRect">
            <a:avLst>
              <a:gd name="adj" fmla="val 14454"/>
            </a:avLst>
          </a:prstGeom>
          <a:solidFill>
            <a:srgbClr val="FFFBEB"/>
          </a:solidFill>
          <a:ln w="12700">
            <a:solidFill>
              <a:srgbClr val="FDE6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49808" y="3986783"/>
            <a:ext cx="10692079" cy="35827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150" b="1">
                <a:solidFill>
                  <a:srgbClr val="B45309"/>
                </a:solidFill>
                <a:latin typeface="Microsoft GothicNeo"/>
                <a:ea typeface="Microsoft GothicNeo"/>
                <a:cs typeface="Microsoft GothicNeo"/>
              </a:rPr>
              <a:t>짚고 가기</a:t>
            </a:r>
            <a:r>
              <a:rPr sz="115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 — 이런 자가 복구는 정상입니다. 다만 </a:t>
            </a:r>
            <a:r>
              <a:rPr sz="1150" b="1">
                <a:solidFill>
                  <a:srgbClr val="B45309"/>
                </a:solidFill>
                <a:latin typeface="Microsoft GothicNeo"/>
                <a:ea typeface="Microsoft GothicNeo"/>
                <a:cs typeface="Microsoft GothicNeo"/>
              </a:rPr>
              <a:t>스킬 리소스 누락(5장 프리뷰 이슈)</a:t>
            </a:r>
            <a:r>
              <a:rPr sz="115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은 자가 복구가 안 되니, 디자인이 어긋나면 먼저 스킬 주입부터 의심하세요.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66928" y="4738249"/>
            <a:ext cx="11057839" cy="862850"/>
          </a:xfrm>
          <a:prstGeom prst="roundRect">
            <a:avLst>
              <a:gd name="adj" fmla="val 6358"/>
            </a:avLst>
          </a:prstGeom>
          <a:solidFill>
            <a:srgbClr val="E9EE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566928" y="4738249"/>
            <a:ext cx="41148" cy="862850"/>
          </a:xfrm>
          <a:prstGeom prst="rect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68096" y="4875409"/>
            <a:ext cx="10692079" cy="62510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300"/>
              </a:spcAft>
            </a:pPr>
            <a:r>
              <a:rPr sz="1150" b="0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프리뷰 테스트 창은 추론 과정(inline chain-of-thought)과 도구 호출(tool calling)을 </a:t>
            </a:r>
            <a:r>
              <a:rPr sz="1150" b="1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실시간으로 보여줍니다.</a:t>
            </a:r>
            <a:r>
              <a:rPr sz="1150" b="0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 어떤 스킬이 로드되고 어떤 도구가 호출됐는지 눈으로 확인하면서 디버깅하세요.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3부 · 8. 배포 &amp; 트러블슈팅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게시(Publish)와 채널 제약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3부 · 에이전트 생성 (실습편)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56</a:t>
            </a:r>
          </a:p>
        </p:txBody>
      </p:sp>
      <p:sp>
        <p:nvSpPr>
          <p:cNvPr id="13" name="Oval 12"/>
          <p:cNvSpPr/>
          <p:nvPr/>
        </p:nvSpPr>
        <p:spPr>
          <a:xfrm>
            <a:off x="566928" y="1371600"/>
            <a:ext cx="292608" cy="292608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24127" y="1385316"/>
            <a:ext cx="4663440" cy="29489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상단 Publish 클릭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4127" y="1684782"/>
            <a:ext cx="4663440" cy="305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게시 완료까지 대기</a:t>
            </a:r>
          </a:p>
        </p:txBody>
      </p:sp>
      <p:sp>
        <p:nvSpPr>
          <p:cNvPr id="16" name="Oval 15"/>
          <p:cNvSpPr/>
          <p:nvPr/>
        </p:nvSpPr>
        <p:spPr>
          <a:xfrm>
            <a:off x="566928" y="2154394"/>
            <a:ext cx="292608" cy="292608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24127" y="2168110"/>
            <a:ext cx="4663440" cy="29489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채널 설정에서 사용할 채널을 켠다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66928" y="2668744"/>
            <a:ext cx="5120640" cy="1441881"/>
          </a:xfrm>
          <a:prstGeom prst="roundRect">
            <a:avLst>
              <a:gd name="adj" fmla="val 6341"/>
            </a:avLst>
          </a:prstGeom>
          <a:solidFill>
            <a:srgbClr val="FFFBEB"/>
          </a:solidFill>
          <a:ln w="12700">
            <a:solidFill>
              <a:srgbClr val="FDE6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49808" y="2824192"/>
            <a:ext cx="4754879" cy="116756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050" b="1">
                <a:solidFill>
                  <a:srgbClr val="B45309"/>
                </a:solidFill>
                <a:latin typeface="Microsoft GothicNeo"/>
                <a:ea typeface="Microsoft GothicNeo"/>
                <a:cs typeface="Microsoft GothicNeo"/>
              </a:rPr>
              <a:t>⚠️ 현재 채널 제약 (프리뷰, 2026-06-14 기준)</a:t>
            </a:r>
          </a:p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05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개인 개발환경에서 만든 에이전트는 게시 후에도 제대로 동작하지 않습니다 — </a:t>
            </a:r>
            <a:r>
              <a:rPr sz="1050" b="1">
                <a:solidFill>
                  <a:srgbClr val="B45309"/>
                </a:solidFill>
                <a:latin typeface="Microsoft GothicNeo"/>
                <a:ea typeface="Microsoft GothicNeo"/>
                <a:cs typeface="Microsoft GothicNeo"/>
              </a:rPr>
              <a:t>M365 Copilot 앱에서 오류</a:t>
            </a:r>
            <a:r>
              <a:rPr sz="105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, </a:t>
            </a:r>
            <a:r>
              <a:rPr sz="1050" b="1">
                <a:solidFill>
                  <a:srgbClr val="B45309"/>
                </a:solidFill>
                <a:latin typeface="Microsoft GothicNeo"/>
                <a:ea typeface="Microsoft GothicNeo"/>
                <a:cs typeface="Microsoft GothicNeo"/>
              </a:rPr>
              <a:t>Teams 챗봇에서 랜덤 비정상 동작</a:t>
            </a:r>
            <a:r>
              <a:rPr sz="105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이 관찰됩니다.</a:t>
            </a:r>
          </a:p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050" b="1">
                <a:solidFill>
                  <a:srgbClr val="B45309"/>
                </a:solidFill>
                <a:latin typeface="Microsoft GothicNeo"/>
                <a:ea typeface="Microsoft GothicNeo"/>
                <a:cs typeface="Microsoft GothicNeo"/>
              </a:rPr>
              <a:t>해결</a:t>
            </a:r>
            <a:r>
              <a:rPr sz="105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 — 에이전트를 Sandbox 환경에서 개발·게시하면 각 채널이 정상 동작합니다.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6928" y="4348370"/>
            <a:ext cx="512064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게시 후 주의 — 스킬 변경 시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6928" y="4640978"/>
            <a:ext cx="512064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indent="-164592" marL="164592">
              <a:lnSpc>
                <a:spcPct val="140000"/>
              </a:lnSpc>
              <a:spcAft>
                <a:spcPts val="600"/>
              </a:spcAft>
            </a:pPr>
            <a:r>
              <a:rPr sz="10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게시 이후 스킬을 수정하면 변경이 바로 반영되지 않을 수 있습니다. </a:t>
            </a:r>
            <a:r>
              <a:rPr sz="10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수정 후 재게시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하고 </a:t>
            </a:r>
            <a:r>
              <a:rPr sz="1000" b="0">
                <a:solidFill>
                  <a:srgbClr val="27409C"/>
                </a:solidFill>
                <a:latin typeface="Cascadia Code"/>
                <a:ea typeface="Cascadia Code"/>
                <a:cs typeface="Cascadia Code"/>
              </a:rPr>
              <a:t>app/skills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프롬프트로 반영을 검증하세요.</a:t>
            </a:r>
          </a:p>
          <a:p>
            <a:pPr indent="-164592" marL="164592">
              <a:lnSpc>
                <a:spcPct val="140000"/>
              </a:lnSpc>
              <a:spcAft>
                <a:spcPts val="600"/>
              </a:spcAft>
            </a:pPr>
            <a:r>
              <a:rPr sz="10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스킬 버전을 올릴 땐 같은 이름 대신 </a:t>
            </a:r>
            <a:r>
              <a:rPr sz="10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새 이름(</a:t>
            </a:r>
            <a:r>
              <a:rPr sz="1000" b="1">
                <a:solidFill>
                  <a:srgbClr val="27409C"/>
                </a:solidFill>
                <a:latin typeface="Cascadia Code"/>
                <a:ea typeface="Cascadia Code"/>
                <a:cs typeface="Cascadia Code"/>
              </a:rPr>
              <a:t>-v2</a:t>
            </a:r>
            <a:r>
              <a:rPr sz="10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)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으로 올리는 게 안전합니다.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053328" y="1371600"/>
            <a:ext cx="5571439" cy="3853709"/>
          </a:xfrm>
          <a:prstGeom prst="roundRect">
            <a:avLst>
              <a:gd name="adj" fmla="val 2847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pic>
        <p:nvPicPr>
          <p:cNvPr id="23" name="Picture 22" descr="3-publis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5624" y="1453896"/>
            <a:ext cx="5406847" cy="3396509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6071616" y="4850405"/>
            <a:ext cx="5534863" cy="34747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6071616" y="4850405"/>
            <a:ext cx="5534863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217920" y="4900697"/>
            <a:ext cx="5242255" cy="2468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Publish 버튼 / 채널 설정 화면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3부 · 8. 배포 &amp; 트러블슈팅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실제 채널에서 재현 · 실습 체크리스트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3부 · 에이전트 생성 (실습편)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57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6928" y="1371600"/>
            <a:ext cx="5346039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실제 채널에서 재현 — 7장 실습 반복</a:t>
            </a:r>
          </a:p>
        </p:txBody>
      </p:sp>
      <p:sp>
        <p:nvSpPr>
          <p:cNvPr id="14" name="Oval 13"/>
          <p:cNvSpPr/>
          <p:nvPr/>
        </p:nvSpPr>
        <p:spPr>
          <a:xfrm>
            <a:off x="566928" y="1700784"/>
            <a:ext cx="292608" cy="292608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4127" y="1714499"/>
            <a:ext cx="4888839" cy="27569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게시 후 제공되는 링크로 에이전트를 연다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24127" y="1994763"/>
            <a:ext cx="4888839" cy="305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또는 켜둔 채널에서 접속</a:t>
            </a:r>
          </a:p>
        </p:txBody>
      </p:sp>
      <p:sp>
        <p:nvSpPr>
          <p:cNvPr id="17" name="Oval 16"/>
          <p:cNvSpPr/>
          <p:nvPr/>
        </p:nvSpPr>
        <p:spPr>
          <a:xfrm>
            <a:off x="566928" y="2427800"/>
            <a:ext cx="292608" cy="292608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24127" y="2441516"/>
            <a:ext cx="4888839" cy="27569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프롬프트 #1~#5를 그대로 다시 입력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24127" y="2721780"/>
            <a:ext cx="4888839" cy="305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테스트 창과 동일한 결과(분석→대시보드→메일)가 나오는지 확인</a:t>
            </a:r>
          </a:p>
        </p:txBody>
      </p:sp>
      <p:sp>
        <p:nvSpPr>
          <p:cNvPr id="20" name="Oval 19"/>
          <p:cNvSpPr/>
          <p:nvPr/>
        </p:nvSpPr>
        <p:spPr>
          <a:xfrm>
            <a:off x="566928" y="3154817"/>
            <a:ext cx="292608" cy="292608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24127" y="3168533"/>
            <a:ext cx="4888839" cy="27569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차이가 있으면 개인 개발환경 제약을 의심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24127" y="3448796"/>
            <a:ext cx="4888839" cy="305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Sandbox 환경에서 재확인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66928" y="3936697"/>
            <a:ext cx="5346039" cy="853020"/>
          </a:xfrm>
          <a:prstGeom prst="roundRect">
            <a:avLst>
              <a:gd name="adj" fmla="val 10719"/>
            </a:avLst>
          </a:prstGeom>
          <a:solidFill>
            <a:srgbClr val="F0FDF4"/>
          </a:solidFill>
          <a:ln w="12700">
            <a:solidFill>
              <a:srgbClr val="BBF7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49808" y="4092145"/>
            <a:ext cx="4980279" cy="578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050" b="1">
                <a:solidFill>
                  <a:srgbClr val="15803D"/>
                </a:solidFill>
                <a:latin typeface="Microsoft GothicNeo"/>
                <a:ea typeface="Microsoft GothicNeo"/>
                <a:cs typeface="Microsoft GothicNeo"/>
              </a:rPr>
              <a:t>짚고 가기</a:t>
            </a:r>
            <a:r>
              <a:rPr sz="1050" b="0">
                <a:solidFill>
                  <a:srgbClr val="166534"/>
                </a:solidFill>
                <a:latin typeface="Microsoft GothicNeo"/>
                <a:ea typeface="Microsoft GothicNeo"/>
                <a:cs typeface="Microsoft GothicNeo"/>
              </a:rPr>
              <a:t> — 테스트 창에선 잘 되는데 실제 채널에서만 깨진다면, 거의 항상 </a:t>
            </a:r>
            <a:r>
              <a:rPr sz="1050" b="1">
                <a:solidFill>
                  <a:srgbClr val="15803D"/>
                </a:solidFill>
                <a:latin typeface="Microsoft GothicNeo"/>
                <a:ea typeface="Microsoft GothicNeo"/>
                <a:cs typeface="Microsoft GothicNeo"/>
              </a:rPr>
              <a:t>개인 개발환경 제약</a:t>
            </a:r>
            <a:r>
              <a:rPr sz="1050" b="0">
                <a:solidFill>
                  <a:srgbClr val="166534"/>
                </a:solidFill>
                <a:latin typeface="Microsoft GothicNeo"/>
                <a:ea typeface="Microsoft GothicNeo"/>
                <a:cs typeface="Microsoft GothicNeo"/>
              </a:rPr>
              <a:t>입니다. Sandbox에서 게시하면 해결됩니다.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278727" y="1371600"/>
            <a:ext cx="5346039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실습 체크리스트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278727" y="1700784"/>
            <a:ext cx="5346039" cy="365760"/>
          </a:xfrm>
          <a:prstGeom prst="roundRect">
            <a:avLst>
              <a:gd name="adj" fmla="val 20000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6406743" y="1805939"/>
            <a:ext cx="155448" cy="155448"/>
          </a:xfrm>
          <a:prstGeom prst="roundRect">
            <a:avLst>
              <a:gd name="adj" fmla="val 23529"/>
            </a:avLst>
          </a:prstGeom>
          <a:noFill/>
          <a:ln w="16510">
            <a:solidFill>
              <a:srgbClr val="4169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662775" y="1778507"/>
            <a:ext cx="4815687" cy="23774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New 환경(preview URL 또는 Try now)에 진입했는가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278727" y="2116836"/>
            <a:ext cx="5346039" cy="365760"/>
          </a:xfrm>
          <a:prstGeom prst="roundRect">
            <a:avLst>
              <a:gd name="adj" fmla="val 20000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6406743" y="2221992"/>
            <a:ext cx="155448" cy="155448"/>
          </a:xfrm>
          <a:prstGeom prst="roundRect">
            <a:avLst>
              <a:gd name="adj" fmla="val 23529"/>
            </a:avLst>
          </a:prstGeom>
          <a:noFill/>
          <a:ln w="16510">
            <a:solidFill>
              <a:srgbClr val="4169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662775" y="2194560"/>
            <a:ext cx="4815687" cy="23774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지침이 "무엇을"에 집중하고, 디자인은 스킬을 가리키는가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278727" y="2532888"/>
            <a:ext cx="5346039" cy="365760"/>
          </a:xfrm>
          <a:prstGeom prst="roundRect">
            <a:avLst>
              <a:gd name="adj" fmla="val 20000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6406743" y="2638044"/>
            <a:ext cx="155448" cy="155448"/>
          </a:xfrm>
          <a:prstGeom prst="roundRect">
            <a:avLst>
              <a:gd name="adj" fmla="val 23529"/>
            </a:avLst>
          </a:prstGeom>
          <a:noFill/>
          <a:ln w="16510">
            <a:solidFill>
              <a:srgbClr val="4169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662775" y="2610612"/>
            <a:ext cx="4815687" cy="23774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SharePoint 특정 폴더(엑셀 + Word 정책)를 연결했는가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6278727" y="2948940"/>
            <a:ext cx="5346039" cy="365760"/>
          </a:xfrm>
          <a:prstGeom prst="roundRect">
            <a:avLst>
              <a:gd name="adj" fmla="val 20000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>
            <a:off x="6406743" y="3054096"/>
            <a:ext cx="155448" cy="155448"/>
          </a:xfrm>
          <a:prstGeom prst="roundRect">
            <a:avLst>
              <a:gd name="adj" fmla="val 23529"/>
            </a:avLst>
          </a:prstGeom>
          <a:noFill/>
          <a:ln w="16510">
            <a:solidFill>
              <a:srgbClr val="4169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662775" y="3026664"/>
            <a:ext cx="4815687" cy="23774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단일 스킬(</a:t>
            </a:r>
            <a:r>
              <a:rPr sz="900" b="0">
                <a:solidFill>
                  <a:srgbClr val="27409C"/>
                </a:solidFill>
                <a:latin typeface="Cascadia Code"/>
                <a:ea typeface="Cascadia Code"/>
                <a:cs typeface="Cascadia Code"/>
              </a:rPr>
              <a:t>weekly-sales-brief</a:t>
            </a:r>
            <a:r>
              <a:rPr sz="9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)이 UI에 등록됐는가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6278727" y="3364992"/>
            <a:ext cx="5346039" cy="365760"/>
          </a:xfrm>
          <a:prstGeom prst="roundRect">
            <a:avLst>
              <a:gd name="adj" fmla="val 20000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6406743" y="3470148"/>
            <a:ext cx="155448" cy="155448"/>
          </a:xfrm>
          <a:prstGeom prst="roundRect">
            <a:avLst>
              <a:gd name="adj" fmla="val 23529"/>
            </a:avLst>
          </a:prstGeom>
          <a:noFill/>
          <a:ln w="16510">
            <a:solidFill>
              <a:srgbClr val="4169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662775" y="3442716"/>
            <a:ext cx="4815687" cy="23774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2개 ZIP 스킬 패키지를 임포트했고 루트에 SKILL.md가 있는가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6278727" y="3781044"/>
            <a:ext cx="5346039" cy="365760"/>
          </a:xfrm>
          <a:prstGeom prst="roundRect">
            <a:avLst>
              <a:gd name="adj" fmla="val 20000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2" name="Rounded Rectangle 41"/>
          <p:cNvSpPr/>
          <p:nvPr/>
        </p:nvSpPr>
        <p:spPr>
          <a:xfrm>
            <a:off x="6406743" y="3886200"/>
            <a:ext cx="155448" cy="155448"/>
          </a:xfrm>
          <a:prstGeom prst="roundRect">
            <a:avLst>
              <a:gd name="adj" fmla="val 23529"/>
            </a:avLst>
          </a:prstGeom>
          <a:noFill/>
          <a:ln w="16510">
            <a:solidFill>
              <a:srgbClr val="4169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6662775" y="3858768"/>
            <a:ext cx="4815687" cy="23774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스킬 </a:t>
            </a:r>
            <a:r>
              <a:rPr sz="900" b="0">
                <a:solidFill>
                  <a:srgbClr val="27409C"/>
                </a:solidFill>
                <a:latin typeface="Cascadia Code"/>
                <a:ea typeface="Cascadia Code"/>
                <a:cs typeface="Cascadia Code"/>
              </a:rPr>
              <a:t>name</a:t>
            </a:r>
            <a:r>
              <a:rPr sz="9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이 소문자·숫자·하이픈만 쓰는가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6278727" y="4197096"/>
            <a:ext cx="5346039" cy="365760"/>
          </a:xfrm>
          <a:prstGeom prst="roundRect">
            <a:avLst>
              <a:gd name="adj" fmla="val 20000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5" name="Rounded Rectangle 44"/>
          <p:cNvSpPr/>
          <p:nvPr/>
        </p:nvSpPr>
        <p:spPr>
          <a:xfrm>
            <a:off x="6406743" y="4302252"/>
            <a:ext cx="155448" cy="155448"/>
          </a:xfrm>
          <a:prstGeom prst="roundRect">
            <a:avLst>
              <a:gd name="adj" fmla="val 23529"/>
            </a:avLst>
          </a:prstGeom>
          <a:noFill/>
          <a:ln w="16510">
            <a:solidFill>
              <a:srgbClr val="4169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6662775" y="4274820"/>
            <a:ext cx="4815687" cy="23774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>
                <a:solidFill>
                  <a:srgbClr val="27409C"/>
                </a:solidFill>
                <a:latin typeface="Cascadia Code"/>
                <a:ea typeface="Cascadia Code"/>
                <a:cs typeface="Cascadia Code"/>
              </a:rPr>
              <a:t>app/skills</a:t>
            </a:r>
            <a:r>
              <a:rPr sz="9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프롬프트로 리소스까지 주입됐는지 검증했는가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6278727" y="4613148"/>
            <a:ext cx="5346039" cy="365760"/>
          </a:xfrm>
          <a:prstGeom prst="roundRect">
            <a:avLst>
              <a:gd name="adj" fmla="val 20000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8" name="Rounded Rectangle 47"/>
          <p:cNvSpPr/>
          <p:nvPr/>
        </p:nvSpPr>
        <p:spPr>
          <a:xfrm>
            <a:off x="6406743" y="4718304"/>
            <a:ext cx="155448" cy="155448"/>
          </a:xfrm>
          <a:prstGeom prst="roundRect">
            <a:avLst>
              <a:gd name="adj" fmla="val 23529"/>
            </a:avLst>
          </a:prstGeom>
          <a:noFill/>
          <a:ln w="16510">
            <a:solidFill>
              <a:srgbClr val="4169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662775" y="4690872"/>
            <a:ext cx="4815687" cy="23774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Mail·OneDrive MCP가 연결됐는가 (겹치는 도구 없음)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6278727" y="5029200"/>
            <a:ext cx="5346039" cy="365760"/>
          </a:xfrm>
          <a:prstGeom prst="roundRect">
            <a:avLst>
              <a:gd name="adj" fmla="val 20000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1" name="Rounded Rectangle 50"/>
          <p:cNvSpPr/>
          <p:nvPr/>
        </p:nvSpPr>
        <p:spPr>
          <a:xfrm>
            <a:off x="6406743" y="5134356"/>
            <a:ext cx="155448" cy="155448"/>
          </a:xfrm>
          <a:prstGeom prst="roundRect">
            <a:avLst>
              <a:gd name="adj" fmla="val 23529"/>
            </a:avLst>
          </a:prstGeom>
          <a:noFill/>
          <a:ln w="16510">
            <a:solidFill>
              <a:srgbClr val="4169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6662775" y="5106924"/>
            <a:ext cx="4815687" cy="23774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프롬프트 #3이 Word 정책 문서를 근거로 답했는가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6278727" y="5445252"/>
            <a:ext cx="5346039" cy="365760"/>
          </a:xfrm>
          <a:prstGeom prst="roundRect">
            <a:avLst>
              <a:gd name="adj" fmla="val 20000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4" name="Rounded Rectangle 53"/>
          <p:cNvSpPr/>
          <p:nvPr/>
        </p:nvSpPr>
        <p:spPr>
          <a:xfrm>
            <a:off x="6406743" y="5550408"/>
            <a:ext cx="155448" cy="155448"/>
          </a:xfrm>
          <a:prstGeom prst="roundRect">
            <a:avLst>
              <a:gd name="adj" fmla="val 23529"/>
            </a:avLst>
          </a:prstGeom>
          <a:noFill/>
          <a:ln w="16510">
            <a:solidFill>
              <a:srgbClr val="4169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662775" y="5522976"/>
            <a:ext cx="4815687" cy="23774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메일이 링크 첨부 + 발송 전 확인을 거치는가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6278727" y="5861304"/>
            <a:ext cx="5346039" cy="365760"/>
          </a:xfrm>
          <a:prstGeom prst="roundRect">
            <a:avLst>
              <a:gd name="adj" fmla="val 20000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7" name="Rounded Rectangle 56"/>
          <p:cNvSpPr/>
          <p:nvPr/>
        </p:nvSpPr>
        <p:spPr>
          <a:xfrm>
            <a:off x="6406743" y="5966460"/>
            <a:ext cx="155448" cy="155448"/>
          </a:xfrm>
          <a:prstGeom prst="roundRect">
            <a:avLst>
              <a:gd name="adj" fmla="val 23529"/>
            </a:avLst>
          </a:prstGeom>
          <a:noFill/>
          <a:ln w="16510">
            <a:solidFill>
              <a:srgbClr val="4169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6662775" y="5939028"/>
            <a:ext cx="4815687" cy="23774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게시 후 실제 채널에서 프롬프트 #1~#5를 재반복했는가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3부 · 부록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트러블슈팅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3부 · 에이전트 생성 (실습편)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58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566928" y="1371600"/>
          <a:ext cx="11057838" cy="3675888"/>
        </p:xfrm>
        <a:graphic>
          <a:graphicData uri="http://schemas.openxmlformats.org/drawingml/2006/table">
            <a:tbl>
              <a:tblPr firstRow="0" bandRow="0"/>
              <a:tblGrid>
                <a:gridCol w="3289935"/>
                <a:gridCol w="3838258"/>
                <a:gridCol w="3929645"/>
              </a:tblGrid>
              <a:tr h="347472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증상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원인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해결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ZIP 업로드 거부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폴더째 압축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폴더 </a:t>
                      </a: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내용물</a:t>
                      </a: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을 압축 (루트 SKILL.md)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"Name must use only lowercase..."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이름에 </a:t>
                      </a:r>
                      <a:r>
                        <a:rPr sz="1100" b="0">
                          <a:solidFill>
                            <a:srgbClr val="27409C"/>
                          </a:solidFill>
                          <a:latin typeface="Cascadia Code"/>
                          <a:ea typeface="Cascadia Code"/>
                          <a:cs typeface="Cascadia Code"/>
                        </a:rPr>
                        <a:t>_</a:t>
                      </a: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 · 대문자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소문자·숫자·하이픈만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디자인 무시·제멋대로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스킬 리소스 미주입 (개인 개발환경 제약)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27409C"/>
                          </a:solidFill>
                          <a:latin typeface="Cascadia Code"/>
                          <a:ea typeface="Cascadia Code"/>
                          <a:cs typeface="Cascadia Code"/>
                        </a:rPr>
                        <a:t>app/skills</a:t>
                      </a: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 검증 → </a:t>
                      </a: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Sandbox 환경에서 개발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Copilot 앱 오류·Teams 랜덤 오동작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개인 개발환경에서 New CLI 에이전트 미지원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Sandbox 환경에서 개발·게시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수정해도 옛 동작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같은 이름 캐시 / 게시 후 미반영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새 이름(</a:t>
                      </a:r>
                      <a:r>
                        <a:rPr sz="1100" b="0">
                          <a:solidFill>
                            <a:srgbClr val="27409C"/>
                          </a:solidFill>
                          <a:latin typeface="Cascadia Code"/>
                          <a:ea typeface="Cascadia Code"/>
                          <a:cs typeface="Cascadia Code"/>
                        </a:rPr>
                        <a:t>-v2</a:t>
                      </a: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) / 재게시 후 검증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메일 첨부 실패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OneDrive 도구 미연결 / 직접 첨부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도구 재연결 / 링크 첨부 방식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M365 앱·Teams에서 오동작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개인 개발환경 제약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Sandbox 환경에서 개발·게시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부록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함께 전달되는 첨부파일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부록 · 첨부파일 인벤토리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59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6928" y="1371600"/>
            <a:ext cx="5364327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📥 실습 데이터 (SharePoint에 업로드)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66928" y="1719072"/>
            <a:ext cx="5364327" cy="776211"/>
          </a:xfrm>
          <a:prstGeom prst="roundRect">
            <a:avLst>
              <a:gd name="adj" fmla="val 11780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31520" y="1865376"/>
            <a:ext cx="5035143" cy="264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Sales_analysis_dummy_data.xlsx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2130026"/>
            <a:ext cx="5035143" cy="34696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시계열 판매·고객 더미 데이터 — 3부 2장에서 Knowledge로 연결, 프롬프트 #1·#2의 집계 대상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66928" y="2641587"/>
            <a:ext cx="5364327" cy="776211"/>
          </a:xfrm>
          <a:prstGeom prst="roundRect">
            <a:avLst>
              <a:gd name="adj" fmla="val 11780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31520" y="2787891"/>
            <a:ext cx="5035143" cy="264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sales-policy-dummy.docx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3052541"/>
            <a:ext cx="5035143" cy="34696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접대·선물 내부 정책 문서(더미) — 프롬프트 #3에서 근거 문서로 인용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60439" y="1371600"/>
            <a:ext cx="5364327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📦 스킬 패키지 (ZIP 그대로 업로드)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260439" y="1719072"/>
            <a:ext cx="5364327" cy="776211"/>
          </a:xfrm>
          <a:prstGeom prst="roundRect">
            <a:avLst>
              <a:gd name="adj" fmla="val 11780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25031" y="1865376"/>
            <a:ext cx="5035143" cy="264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excel-analysis.zip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25031" y="2130026"/>
            <a:ext cx="5035143" cy="34696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분석 규칙 스킬 — SKILL.md + 데이터 설명. 다관점 구매의향 분석 규칙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260439" y="2641587"/>
            <a:ext cx="5364327" cy="776211"/>
          </a:xfrm>
          <a:prstGeom prst="roundRect">
            <a:avLst>
              <a:gd name="adj" fmla="val 11780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25031" y="2787891"/>
            <a:ext cx="5035143" cy="264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brand-comms.zip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25031" y="3052541"/>
            <a:ext cx="5035143" cy="34696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메일·보고서 스킬 — SKILL.md + design-set.md + email/report 템플릿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260439" y="3564102"/>
            <a:ext cx="5364327" cy="776211"/>
          </a:xfrm>
          <a:prstGeom prst="roundRect">
            <a:avLst>
              <a:gd name="adj" fmla="val 11780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25031" y="3710406"/>
            <a:ext cx="5035143" cy="264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brand-comms-v2.zip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25031" y="3975056"/>
            <a:ext cx="5035143" cy="34696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메일·보고서 스킬 개정판 — 같은 이름 재업로드 함정을 피한 -v2 버전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566928" y="4596345"/>
            <a:ext cx="11057839" cy="620991"/>
          </a:xfrm>
          <a:prstGeom prst="roundRect">
            <a:avLst>
              <a:gd name="adj" fmla="val 14724"/>
            </a:avLst>
          </a:prstGeom>
          <a:solidFill>
            <a:srgbClr val="FFFBEB"/>
          </a:solidFill>
          <a:ln w="12700">
            <a:solidFill>
              <a:srgbClr val="FDE6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49808" y="4751793"/>
            <a:ext cx="10692079" cy="34667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100" b="1">
                <a:solidFill>
                  <a:srgbClr val="B45309"/>
                </a:solidFill>
                <a:latin typeface="Microsoft GothicNeo"/>
                <a:ea typeface="Microsoft GothicNeo"/>
                <a:cs typeface="Microsoft GothicNeo"/>
              </a:rPr>
              <a:t>ZIP은 압축을 풀지 말고 받은 파일 그대로 업로드</a:t>
            </a:r>
            <a:r>
              <a:rPr sz="110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하세요. 압축을 풀었다가 다시 묶으면 </a:t>
            </a:r>
            <a:r>
              <a:rPr sz="1050" b="0">
                <a:solidFill>
                  <a:srgbClr val="92400E"/>
                </a:solidFill>
                <a:latin typeface="Cascadia Code"/>
                <a:ea typeface="Cascadia Code"/>
                <a:cs typeface="Cascadia Code"/>
              </a:rPr>
              <a:t>폴더명/SKILL.md</a:t>
            </a:r>
            <a:r>
              <a:rPr sz="110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 구조가 되어 *"Bundle is missing a root-level SKILL.md"*로 거부됩니다.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66928" y="5436793"/>
            <a:ext cx="11057839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이 덱에 포함된 원본 자산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66928" y="5747689"/>
            <a:ext cx="11057839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본문 스크린샷 17장 · 실습 데이터 2개 · 스킬 패키지 3개 · 원본 마크다운 23편 — 모두 </a:t>
            </a:r>
            <a:r>
              <a:rPr sz="1000" b="0">
                <a:solidFill>
                  <a:srgbClr val="27409C"/>
                </a:solidFill>
                <a:latin typeface="Cascadia Code"/>
                <a:ea typeface="Cascadia Code"/>
                <a:cs typeface="Cascadia Code"/>
              </a:rPr>
              <a:t>assets/newcs/</a:t>
            </a: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 및 </a:t>
            </a:r>
            <a:r>
              <a:rPr sz="1000" b="0">
                <a:solidFill>
                  <a:srgbClr val="27409C"/>
                </a:solidFill>
                <a:latin typeface="Cascadia Code"/>
                <a:ea typeface="Cascadia Code"/>
                <a:cs typeface="Cascadia Code"/>
              </a:rPr>
              <a:t>chapters/</a:t>
            </a: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 폴더에 원본 구조 그대로 동봉되어 있습니다.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1부 · 1. 왜 다시 만들었나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클래식의 구조적 한계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1부 · What's New (개념편)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1371600"/>
            <a:ext cx="11057839" cy="899426"/>
          </a:xfrm>
          <a:prstGeom prst="roundRect">
            <a:avLst>
              <a:gd name="adj" fmla="val 10166"/>
            </a:avLst>
          </a:prstGeom>
          <a:solidFill>
            <a:srgbClr val="EFF6FF"/>
          </a:solidFill>
          <a:ln w="12700">
            <a:solidFill>
              <a:srgbClr val="BFDBF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1527048"/>
            <a:ext cx="10692079" cy="62510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150" b="1">
                <a:solidFill>
                  <a:srgbClr val="1D4ED8"/>
                </a:solidFill>
                <a:latin typeface="Microsoft GothicNeo"/>
                <a:ea typeface="Microsoft GothicNeo"/>
                <a:cs typeface="Microsoft GothicNeo"/>
              </a:rPr>
              <a:t>▶ 포인트</a:t>
            </a:r>
            <a:r>
              <a:rPr sz="1150" b="0">
                <a:solidFill>
                  <a:srgbClr val="1E40AF"/>
                </a:solidFill>
                <a:latin typeface="Microsoft GothicNeo"/>
                <a:ea typeface="Microsoft GothicNeo"/>
                <a:cs typeface="Microsoft GothicNeo"/>
              </a:rPr>
              <a:t> — 클래식은 "대화를 설계"하는 도구였고, 그 패러다임 자체가 다단계·장기 작업에서 천장에 부딪혔다. 그래서 Microsoft는 UI가 아니라 AI 코어 자체를 코딩 하네스 위에 다시 지었다.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6928" y="2527058"/>
            <a:ext cx="5373471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메이커가 직접 그려야 했던 것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66928" y="2856242"/>
            <a:ext cx="5373471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indent="-164592" marL="164592">
              <a:lnSpc>
                <a:spcPct val="140000"/>
              </a:lnSpc>
              <a:spcAft>
                <a:spcPts val="700"/>
              </a:spcAft>
            </a:pPr>
            <a:r>
              <a:rPr sz="11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1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Topics</a:t>
            </a:r>
            <a:r>
              <a:rPr sz="11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— "사용자가 X라고 말하면 → 노드 A → 노드 B"의 트리거-응답 트리</a:t>
            </a:r>
          </a:p>
          <a:p>
            <a:pPr indent="-164592" marL="164592">
              <a:lnSpc>
                <a:spcPct val="140000"/>
              </a:lnSpc>
              <a:spcAft>
                <a:spcPts val="700"/>
              </a:spcAft>
            </a:pPr>
            <a:r>
              <a:rPr sz="11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1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Prompts</a:t>
            </a:r>
            <a:r>
              <a:rPr sz="11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— 특정 입력→특정 출력의 단발성 AI 호출</a:t>
            </a:r>
          </a:p>
          <a:p>
            <a:pPr indent="-164592" marL="164592">
              <a:lnSpc>
                <a:spcPct val="140000"/>
              </a:lnSpc>
              <a:spcAft>
                <a:spcPts val="700"/>
              </a:spcAft>
            </a:pPr>
            <a:r>
              <a:rPr sz="11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1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분기·조건·변수</a:t>
            </a:r>
            <a:r>
              <a:rPr sz="11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— 모든 경우의 수를 노드로 연결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6928" y="4282706"/>
            <a:ext cx="5373471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2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결정적 약점은 </a:t>
            </a:r>
            <a:r>
              <a:rPr sz="1100" b="1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모든 경로를 사람이 미리 상상해서 그려야 한다</a:t>
            </a:r>
            <a:r>
              <a:rPr sz="11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는 것. 시나리오가 조금만 복잡해져도 분기가 폭발하고, 예상 밖의 말이 오면 흐름이 끊깁니다.</a:t>
            </a:r>
          </a:p>
        </p:txBody>
      </p:sp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6251295" y="2527058"/>
          <a:ext cx="5373471" cy="2596896"/>
        </p:xfrm>
        <a:graphic>
          <a:graphicData uri="http://schemas.openxmlformats.org/drawingml/2006/table">
            <a:tbl>
              <a:tblPr firstRow="0" bandRow="0"/>
              <a:tblGrid>
                <a:gridCol w="1701599"/>
                <a:gridCol w="3671872"/>
              </a:tblGrid>
              <a:tr h="329184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한계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증상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</a:tr>
              <a:tr h="566928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흐름이 깨짐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다단계 작업 중간에 예상 못한 입력이 오면 토픽이 끊김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분기 폭발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복잡해질수록 노드·조건이 기하급수적으로 증가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도구 호출이 경직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어떤 도구를 언제 부를지 메이커가 미리 다 설계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긴 작업 불가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5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"문서를 읽고 분석해 보고서를 써줘" 같은 long-horizon 작업이 어려움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88720" y="1417320"/>
            <a:ext cx="768096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sz="32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핵심 세 줄로 정리하면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188720" y="2578608"/>
            <a:ext cx="292608" cy="237744"/>
          </a:xfrm>
          <a:prstGeom prst="roundRect">
            <a:avLst>
              <a:gd name="adj" fmla="val 30769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88720" y="2610612"/>
            <a:ext cx="292608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5920" y="2560320"/>
            <a:ext cx="8686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New Copilot Studio는 UI 개편이 아니라 AI 코어의 재건축이다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45920" y="2843784"/>
            <a:ext cx="86868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A5ADBB"/>
                </a:solidFill>
                <a:latin typeface="Microsoft GothicNeo"/>
                <a:ea typeface="Microsoft GothicNeo"/>
                <a:cs typeface="Microsoft GothicNeo"/>
              </a:rPr>
              <a:t>Anthropic·OpenAI·GitHub가 코딩 에이전트에서 검증한 하네스 설계 원리를 엔터프라이즈 플랫폼에 이식했다.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188720" y="3401568"/>
            <a:ext cx="292608" cy="237744"/>
          </a:xfrm>
          <a:prstGeom prst="roundRect">
            <a:avLst>
              <a:gd name="adj" fmla="val 30769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188720" y="3433572"/>
            <a:ext cx="292608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45920" y="3383279"/>
            <a:ext cx="8686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메이커의 일이 "흐름 그리기"에서 "하네스 설계"로 바뀐다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45920" y="3666744"/>
            <a:ext cx="86868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A5ADBB"/>
                </a:solidFill>
                <a:latin typeface="Microsoft GothicNeo"/>
                <a:ea typeface="Microsoft GothicNeo"/>
                <a:cs typeface="Microsoft GothicNeo"/>
              </a:rPr>
              <a:t>"무엇을(What)"은 사람이 적고 "어떻게(How)"는 에이전트가 한다. 과설계하지 말고 단순하게 시작하라.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188720" y="4224527"/>
            <a:ext cx="292608" cy="237744"/>
          </a:xfrm>
          <a:prstGeom prst="roundRect">
            <a:avLst>
              <a:gd name="adj" fmla="val 30769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188720" y="4256531"/>
            <a:ext cx="292608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45920" y="4206240"/>
            <a:ext cx="8686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참고자료는 검색(RAG)이 아니라 코드 실행으로 처리된다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45920" y="4489703"/>
            <a:ext cx="86868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A5ADBB"/>
                </a:solidFill>
                <a:latin typeface="Microsoft GothicNeo"/>
                <a:ea typeface="Microsoft GothicNeo"/>
                <a:cs typeface="Microsoft GothicNeo"/>
              </a:rPr>
              <a:t>원본 파일을 격리 컨테이너에 내려받아 Python으로 전체 집계 — 그래서 엑셀 숫자가 정확해진다.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188720" y="5047488"/>
            <a:ext cx="292608" cy="237744"/>
          </a:xfrm>
          <a:prstGeom prst="roundRect">
            <a:avLst>
              <a:gd name="adj" fmla="val 30769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188720" y="5079492"/>
            <a:ext cx="292608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45920" y="5029200"/>
            <a:ext cx="86868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실습은 반드시 Sandbox 환경에서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45920" y="5312664"/>
            <a:ext cx="8686800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A5ADBB"/>
                </a:solidFill>
                <a:latin typeface="Microsoft GothicNeo"/>
                <a:ea typeface="Microsoft GothicNeo"/>
                <a:cs typeface="Microsoft GothicNeo"/>
              </a:rPr>
              <a:t>프리뷰 현재 개인 개발환경에서는 스킬 패키지 주입·채널 동작이 깨집니다(2026-06-14 기준).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188720" y="5532120"/>
            <a:ext cx="3657600" cy="12700"/>
          </a:xfrm>
          <a:prstGeom prst="rect">
            <a:avLst/>
          </a:prstGeom>
          <a:solidFill>
            <a:srgbClr val="39415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188720" y="5742432"/>
            <a:ext cx="932688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100"/>
              </a:spcAft>
            </a:pPr>
            <a:r>
              <a:rPr sz="1000" b="0">
                <a:solidFill>
                  <a:srgbClr val="8B93A3"/>
                </a:solidFill>
                <a:latin typeface="Microsoft GothicNeo"/>
                <a:ea typeface="Microsoft GothicNeo"/>
                <a:cs typeface="Microsoft GothicNeo"/>
              </a:rPr>
              <a:t>원문 — https://chichoi1991.github.io/Agent_Blog  ·  GitHub 원본 : github.com/chichoi1991/Agent_Blog/tree/master/_chapters</a:t>
            </a:r>
          </a:p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100"/>
              </a:spcAft>
            </a:pPr>
            <a:r>
              <a:rPr sz="1000" b="0">
                <a:solidFill>
                  <a:srgbClr val="8B93A3"/>
                </a:solidFill>
                <a:latin typeface="Microsoft GothicNeo"/>
                <a:ea typeface="Microsoft GothicNeo"/>
                <a:cs typeface="Microsoft GothicNeo"/>
              </a:rPr>
              <a:t>⚠ 본 자료는 프리뷰 기준이며 기능·화면·일정은 모두 변경될 수 있습니다 (subject to change).</a:t>
            </a:r>
          </a:p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100"/>
              </a:spcAft>
            </a:pPr>
            <a:r>
              <a:rPr sz="1000" b="0">
                <a:solidFill>
                  <a:srgbClr val="8B93A3"/>
                </a:solidFill>
                <a:latin typeface="Microsoft GothicNeo"/>
                <a:ea typeface="Microsoft GothicNeo"/>
                <a:cs typeface="Microsoft GothicNeo"/>
              </a:rPr>
              <a:t>내부 평가 수치(NDA)는 본 자료에서 제외되었습니다.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1부 · 1. 왜 다시 만들었나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코어 재건축 — 무엇을 바꿨나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1부 · What's New (개념편)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7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6928" y="1371600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Anthropic이 *Effective harnesses for long-running agents*에서 정리한 두 실패 모드는, 클래식 봇이 무너지던 양상과 정확히 같습니다.</a:t>
            </a:r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566928" y="1773936"/>
          <a:ext cx="11057838" cy="1060704"/>
        </p:xfrm>
        <a:graphic>
          <a:graphicData uri="http://schemas.openxmlformats.org/drawingml/2006/table">
            <a:tbl>
              <a:tblPr firstRow="0" bandRow="0"/>
              <a:tblGrid>
                <a:gridCol w="5391838"/>
                <a:gridCol w="5666000"/>
              </a:tblGrid>
              <a:tr h="329184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Anthropic이 진단한 실패 모드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클래식 봇에서의 증상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</a:tr>
              <a:tr h="365760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한 방에 다 하려다(one-shot) 컨텍스트 중간에 소진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다단계 작업이 중간에 끊기고 미완성 상태로 종료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진척을 보고 다 됐다고 조기 선언(declares the job done)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핵심 기능이 안 되는데 대화가 끝나버림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566928" y="3145536"/>
            <a:ext cx="5373471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고객 피드백의 핵심 3가지</a:t>
            </a:r>
          </a:p>
        </p:txBody>
      </p:sp>
      <p:sp>
        <p:nvSpPr>
          <p:cNvPr id="16" name="Oval 15"/>
          <p:cNvSpPr/>
          <p:nvPr/>
        </p:nvSpPr>
        <p:spPr>
          <a:xfrm>
            <a:off x="566928" y="3493008"/>
            <a:ext cx="292608" cy="292608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24127" y="3506724"/>
            <a:ext cx="4916271" cy="2852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업무의 자연스러운 일부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24127" y="3796588"/>
            <a:ext cx="4916271" cy="305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에이전트가 일하는 흐름 안에 들어오길 원한다</a:t>
            </a:r>
          </a:p>
        </p:txBody>
      </p:sp>
      <p:sp>
        <p:nvSpPr>
          <p:cNvPr id="19" name="Oval 18"/>
          <p:cNvSpPr/>
          <p:nvPr/>
        </p:nvSpPr>
        <p:spPr>
          <a:xfrm>
            <a:off x="566928" y="4193049"/>
            <a:ext cx="292608" cy="292608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24127" y="4206765"/>
            <a:ext cx="4916271" cy="2852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신뢰할 수 있고 확장 가능한 플랫폼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24127" y="4496630"/>
            <a:ext cx="4916271" cy="305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reliable &amp; scalable 에이전트 기반이 필요하다</a:t>
            </a:r>
          </a:p>
        </p:txBody>
      </p:sp>
      <p:sp>
        <p:nvSpPr>
          <p:cNvPr id="22" name="Oval 21"/>
          <p:cNvSpPr/>
          <p:nvPr/>
        </p:nvSpPr>
        <p:spPr>
          <a:xfrm>
            <a:off x="566928" y="4893091"/>
            <a:ext cx="292608" cy="292608"/>
          </a:xfrm>
          <a:prstGeom prst="ellipse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24127" y="4906807"/>
            <a:ext cx="4916271" cy="2852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결정론적 워크플로우와의 공존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24127" y="5196672"/>
            <a:ext cx="4916271" cy="3050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8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에이전트·앱·워크플로우가 함께 잘 동작하길 원한다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251295" y="3145536"/>
            <a:ext cx="5373471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결과적으로 얻은 능력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251295" y="3493008"/>
            <a:ext cx="5373471" cy="20116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indent="-164592" marL="164592">
              <a:lnSpc>
                <a:spcPct val="140000"/>
              </a:lnSpc>
              <a:spcAft>
                <a:spcPts val="700"/>
              </a:spcAft>
            </a:pPr>
            <a:r>
              <a:rPr sz="10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0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지시 준수 강화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— 긴 대화에서도 원래 지침을 안 놓침</a:t>
            </a:r>
          </a:p>
          <a:p>
            <a:pPr indent="-164592" marL="164592">
              <a:lnSpc>
                <a:spcPct val="140000"/>
              </a:lnSpc>
              <a:spcAft>
                <a:spcPts val="700"/>
              </a:spcAft>
            </a:pPr>
            <a:r>
              <a:rPr sz="10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0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장기·다단계(long-horizon) 작업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— 중간에 무너지지 않고 끝까지</a:t>
            </a:r>
          </a:p>
          <a:p>
            <a:pPr indent="-164592" marL="164592">
              <a:lnSpc>
                <a:spcPct val="140000"/>
              </a:lnSpc>
              <a:spcAft>
                <a:spcPts val="700"/>
              </a:spcAft>
            </a:pPr>
            <a:r>
              <a:rPr sz="10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0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재귀적 실행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— 복잡한 문제를 스스로 단계로 쪼개 반복</a:t>
            </a:r>
          </a:p>
          <a:p>
            <a:pPr indent="-164592" marL="164592">
              <a:lnSpc>
                <a:spcPct val="140000"/>
              </a:lnSpc>
              <a:spcAft>
                <a:spcPts val="700"/>
              </a:spcAft>
            </a:pPr>
            <a:r>
              <a:rPr sz="10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0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대용량 콘텐츠 + 리치 파일 생성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— 컨테이너에서 Word/PPT/Excel/PDF 산출</a:t>
            </a:r>
          </a:p>
          <a:p>
            <a:pPr indent="-164592" marL="164592">
              <a:lnSpc>
                <a:spcPct val="140000"/>
              </a:lnSpc>
              <a:spcAft>
                <a:spcPts val="700"/>
              </a:spcAft>
            </a:pPr>
            <a:r>
              <a:rPr sz="10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0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빌드 경험 단순화</a:t>
            </a:r>
            <a:r>
              <a:rPr sz="10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— 구성 탭 9개 → 4개, 추론·도구 호출 실시간 관찰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251295" y="5358384"/>
            <a:ext cx="5373471" cy="853020"/>
          </a:xfrm>
          <a:prstGeom prst="roundRect">
            <a:avLst>
              <a:gd name="adj" fmla="val 10719"/>
            </a:avLst>
          </a:prstGeom>
          <a:solidFill>
            <a:srgbClr val="FFFBEB"/>
          </a:solidFill>
          <a:ln w="12700">
            <a:solidFill>
              <a:srgbClr val="FDE6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34175" y="5513832"/>
            <a:ext cx="5007711" cy="578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050" b="1">
                <a:solidFill>
                  <a:srgbClr val="B45309"/>
                </a:solidFill>
                <a:latin typeface="Microsoft GothicNeo"/>
                <a:ea typeface="Microsoft GothicNeo"/>
                <a:cs typeface="Microsoft GothicNeo"/>
              </a:rPr>
              <a:t>반론 대응</a:t>
            </a:r>
            <a:r>
              <a:rPr sz="105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 — "이거 그냥 UI 리스킨 아니냐?" → 신뢰성·다단계 처리 향상은 UI가 아니라 </a:t>
            </a:r>
            <a:r>
              <a:rPr sz="1050" b="1">
                <a:solidFill>
                  <a:srgbClr val="B45309"/>
                </a:solidFill>
                <a:latin typeface="Microsoft GothicNeo"/>
                <a:ea typeface="Microsoft GothicNeo"/>
                <a:cs typeface="Microsoft GothicNeo"/>
              </a:rPr>
              <a:t>새로운 AI 코어의 기능</a:t>
            </a:r>
            <a:r>
              <a:rPr sz="1050" b="0">
                <a:solidFill>
                  <a:srgbClr val="92400E"/>
                </a:solidFill>
                <a:latin typeface="Microsoft GothicNeo"/>
                <a:ea typeface="Microsoft GothicNeo"/>
                <a:cs typeface="Microsoft GothicNeo"/>
              </a:rPr>
              <a:t>입니다.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1부 · 2. 하네스 엔지니어링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하네스란 무엇인가 — 가장 중요한 정의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1부 · What's New (개념편)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8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1371600"/>
            <a:ext cx="11057839" cy="899426"/>
          </a:xfrm>
          <a:prstGeom prst="roundRect">
            <a:avLst>
              <a:gd name="adj" fmla="val 10166"/>
            </a:avLst>
          </a:prstGeom>
          <a:solidFill>
            <a:srgbClr val="EFF6FF"/>
          </a:solidFill>
          <a:ln w="12700">
            <a:solidFill>
              <a:srgbClr val="BFDBF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1527048"/>
            <a:ext cx="10692079" cy="62510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150" b="1">
                <a:solidFill>
                  <a:srgbClr val="1D4ED8"/>
                </a:solidFill>
                <a:latin typeface="Microsoft GothicNeo"/>
                <a:ea typeface="Microsoft GothicNeo"/>
                <a:cs typeface="Microsoft GothicNeo"/>
              </a:rPr>
              <a:t>▶ 포인트</a:t>
            </a:r>
            <a:r>
              <a:rPr sz="1150" b="0">
                <a:solidFill>
                  <a:srgbClr val="1E40AF"/>
                </a:solidFill>
                <a:latin typeface="Microsoft GothicNeo"/>
                <a:ea typeface="Microsoft GothicNeo"/>
                <a:cs typeface="Microsoft GothicNeo"/>
              </a:rPr>
              <a:t> — "하네스"는 LLM을 실행 루프로 감싸 도구를 쓰게 만드는 런타임이다. 업계 최강 에이전트들은 전부 CLI 코딩 하네스로 수렴했고, New Copilot Studio는 그 패턴을 그대로 업무 에이전트에 가져왔다.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6928" y="2545346"/>
            <a:ext cx="5364327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LLM 단독으로는 </a:t>
            </a:r>
            <a:r>
              <a:rPr sz="12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다음 토큰 예측</a:t>
            </a:r>
            <a:r>
              <a:rPr sz="12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만 합니다. 파일을 읽거나 API를 호출하거나 실패를 복구하지 못합니다.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66928" y="3341789"/>
            <a:ext cx="5364327" cy="899426"/>
          </a:xfrm>
          <a:prstGeom prst="roundRect">
            <a:avLst>
              <a:gd name="adj" fmla="val 6099"/>
            </a:avLst>
          </a:prstGeom>
          <a:solidFill>
            <a:srgbClr val="E9EE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566928" y="3341789"/>
            <a:ext cx="41148" cy="899426"/>
          </a:xfrm>
          <a:prstGeom prst="rect">
            <a:avLst/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68096" y="3478949"/>
            <a:ext cx="4998567" cy="66168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300"/>
              </a:spcAft>
            </a:pPr>
            <a:r>
              <a:rPr sz="1150" b="0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*에이전트 = LLM이 루프 안에서 자율적으로 도구를 사용하는 것*</a:t>
            </a:r>
          </a:p>
          <a:p>
            <a:pPr>
              <a:lnSpc>
                <a:spcPct val="145000"/>
              </a:lnSpc>
              <a:spcAft>
                <a:spcPts val="300"/>
              </a:spcAft>
            </a:pPr>
            <a:r>
              <a:rPr sz="1150" b="0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(LLMs autonomously using tools in a loop) — Anthropic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66928" y="4460671"/>
            <a:ext cx="5364327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이 루프를 돌려주는 런타임이 </a:t>
            </a:r>
            <a:r>
              <a:rPr sz="12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하네스(harness)</a:t>
            </a:r>
            <a:r>
              <a:rPr sz="12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입니다.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60439" y="2545346"/>
            <a:ext cx="5364327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하네스가 모델에게 제공하는 4가지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260439" y="2911106"/>
            <a:ext cx="5364327" cy="603504"/>
          </a:xfrm>
          <a:prstGeom prst="roundRect">
            <a:avLst>
              <a:gd name="adj" fmla="val 15151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25031" y="3057410"/>
            <a:ext cx="5035143" cy="264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도구 접근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25031" y="3322060"/>
            <a:ext cx="5035143" cy="17426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파일·셸·검색·API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260439" y="3642626"/>
            <a:ext cx="5364327" cy="603504"/>
          </a:xfrm>
          <a:prstGeom prst="roundRect">
            <a:avLst>
              <a:gd name="adj" fmla="val 15151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25031" y="3788930"/>
            <a:ext cx="5035143" cy="264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관찰(observation) 피드백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25031" y="4053580"/>
            <a:ext cx="5035143" cy="17426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도구 실행 결과를 다시 모델 입력으로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260439" y="4374146"/>
            <a:ext cx="5364327" cy="603504"/>
          </a:xfrm>
          <a:prstGeom prst="roundRect">
            <a:avLst>
              <a:gd name="adj" fmla="val 15151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25031" y="4520450"/>
            <a:ext cx="5035143" cy="264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반복 제어(loop control)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25031" y="4785100"/>
            <a:ext cx="5035143" cy="17426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작업이 끝날 때까지 판단→실행→관찰 반복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260439" y="5105666"/>
            <a:ext cx="5364327" cy="603504"/>
          </a:xfrm>
          <a:prstGeom prst="roundRect">
            <a:avLst>
              <a:gd name="adj" fmla="val 15151"/>
            </a:avLst>
          </a:prstGeom>
          <a:solidFill>
            <a:srgbClr val="F8F9FA"/>
          </a:solidFill>
          <a:ln w="12700">
            <a:solidFill>
              <a:srgbClr val="E5E7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425031" y="5251970"/>
            <a:ext cx="5035143" cy="264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27409C"/>
                </a:solidFill>
                <a:latin typeface="Microsoft GothicNeo"/>
                <a:ea typeface="Microsoft GothicNeo"/>
                <a:cs typeface="Microsoft GothicNeo"/>
              </a:rPr>
              <a:t>컨텍스트 관리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25031" y="5516620"/>
            <a:ext cx="5035143" cy="17426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>
                <a:solidFill>
                  <a:srgbClr val="6B7280"/>
                </a:solidFill>
                <a:latin typeface="Microsoft GothicNeo"/>
                <a:ea typeface="Microsoft GothicNeo"/>
                <a:cs typeface="Microsoft GothicNeo"/>
              </a:rPr>
              <a:t>무엇을 언제 모델에게 보여줄지 결정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1B1F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66928" y="105156"/>
            <a:ext cx="160020" cy="160020"/>
          </a:xfrm>
          <a:prstGeom prst="roundRect">
            <a:avLst>
              <a:gd name="adj" fmla="val 28571"/>
            </a:avLst>
          </a:prstGeom>
          <a:solidFill>
            <a:srgbClr val="416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77724"/>
            <a:ext cx="420624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Microsoft GothicNeo"/>
                <a:ea typeface="Microsoft GothicNeo"/>
                <a:cs typeface="Microsoft GothicNeo"/>
              </a:rPr>
              <a:t>Microsoft Copilot Agentic Blog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8207" y="77724"/>
            <a:ext cx="6766560" cy="21945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New Copilot Studio (CLI Agent)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548640"/>
            <a:ext cx="1105783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1부 · 2. 하네스 엔지니어링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786384"/>
            <a:ext cx="11057839" cy="47548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업계는 이미 이 길로 수렴했다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1188720"/>
            <a:ext cx="11057839" cy="12700"/>
          </a:xfrm>
          <a:prstGeom prst="rect">
            <a:avLst/>
          </a:prstGeom>
          <a:solidFill>
            <a:srgbClr val="E5E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6428232"/>
            <a:ext cx="11057839" cy="1270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19672"/>
            <a:ext cx="8293379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1부 · What's New (개념편)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7487" y="6519672"/>
            <a:ext cx="109728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9CA3AF"/>
                </a:solidFill>
                <a:latin typeface="Microsoft GothicNeo"/>
                <a:ea typeface="Microsoft GothicNeo"/>
                <a:cs typeface="Microsoft GothicNeo"/>
              </a:rPr>
              <a:t>9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6928" y="1371600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2025년을 거치며 가장 검증된 에이전트들은 예외 없이 </a:t>
            </a:r>
            <a:r>
              <a:rPr sz="12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CLI 기반 코딩 하네스</a:t>
            </a:r>
            <a:r>
              <a:rPr sz="12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형태로 모였습니다. 우연이 아닙니다.</a:t>
            </a:r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566928" y="1792224"/>
          <a:ext cx="11057837" cy="2011680"/>
        </p:xfrm>
        <a:graphic>
          <a:graphicData uri="http://schemas.openxmlformats.org/drawingml/2006/table">
            <a:tbl>
              <a:tblPr firstRow="0" bandRow="0"/>
              <a:tblGrid>
                <a:gridCol w="2650225"/>
                <a:gridCol w="3015774"/>
                <a:gridCol w="5391838"/>
              </a:tblGrid>
              <a:tr h="329184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사례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형태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0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특징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T w="12700" cap="flat" cmpd="sng" algn="ctr">
                      <a:solidFill>
                        <a:srgbClr val="E5E7EB"/>
                      </a:solidFill>
                    </a:lnT>
                    <a:lnB w="20320" cap="flat" cmpd="sng" algn="ctr">
                      <a:solidFill>
                        <a:srgbClr val="E5E7EB"/>
                      </a:solidFill>
                    </a:lnB>
                    <a:solidFill>
                      <a:srgbClr val="F8F9FA"/>
                    </a:solidFill>
                  </a:tcPr>
                </a:tc>
              </a:tr>
              <a:tr h="420624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Claude Code</a:t>
                      </a: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 (Anthropic)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터미널 agentic CLI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코드베이스를 읽고·수정·테스트. </a:t>
                      </a:r>
                      <a:r>
                        <a:rPr sz="1100" b="0">
                          <a:solidFill>
                            <a:srgbClr val="27409C"/>
                          </a:solidFill>
                          <a:latin typeface="Cascadia Code"/>
                          <a:ea typeface="Cascadia Code"/>
                          <a:cs typeface="Cascadia Code"/>
                        </a:rPr>
                        <a:t>glob</a:t>
                      </a: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/</a:t>
                      </a:r>
                      <a:r>
                        <a:rPr sz="1100" b="0">
                          <a:solidFill>
                            <a:srgbClr val="27409C"/>
                          </a:solidFill>
                          <a:latin typeface="Cascadia Code"/>
                          <a:ea typeface="Cascadia Code"/>
                          <a:cs typeface="Cascadia Code"/>
                        </a:rPr>
                        <a:t>grep</a:t>
                      </a: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/</a:t>
                      </a:r>
                      <a:r>
                        <a:rPr sz="1100" b="0">
                          <a:solidFill>
                            <a:srgbClr val="27409C"/>
                          </a:solidFill>
                          <a:latin typeface="Cascadia Code"/>
                          <a:ea typeface="Cascadia Code"/>
                          <a:cs typeface="Cascadia Code"/>
                        </a:rPr>
                        <a:t>head</a:t>
                      </a: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/</a:t>
                      </a:r>
                      <a:r>
                        <a:rPr sz="1100" b="0">
                          <a:solidFill>
                            <a:srgbClr val="27409C"/>
                          </a:solidFill>
                          <a:latin typeface="Cascadia Code"/>
                          <a:ea typeface="Cascadia Code"/>
                          <a:cs typeface="Cascadia Code"/>
                        </a:rPr>
                        <a:t>tail</a:t>
                      </a: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로 필요한 것만 적시 로드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20624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GitHub Copilot CLI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셸·파일·도구 호출 코딩 하네스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터미널에서 작업 완수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20624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OpenAI Codex CLI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코드 실행 하네스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동일 계열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F3F4F6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20624"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New Copilot Studio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E5E7EB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0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엔터프라이즈 에이전트 플랫폼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F3F4F6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sz="1100" b="1">
                          <a:solidFill>
                            <a:srgbClr val="1F2937"/>
                          </a:solidFill>
                          <a:latin typeface="Microsoft GothicNeo"/>
                          <a:ea typeface="Microsoft GothicNeo"/>
                          <a:cs typeface="Microsoft GothicNeo"/>
                        </a:rPr>
                        <a:t>같은 하네스 패턴을 업무 에이전트로 이식</a:t>
                      </a:r>
                    </a:p>
                  </a:txBody>
                  <a:tcPr marL="100584" marR="100584" marT="36576" marB="36576" anchor="ctr">
                    <a:lnL w="12700" cap="flat" cmpd="sng" algn="ctr">
                      <a:solidFill>
                        <a:srgbClr val="F3F4F6"/>
                      </a:solidFill>
                    </a:lnL>
                    <a:lnR w="12700" cap="flat" cmpd="sng" algn="ctr">
                      <a:solidFill>
                        <a:srgbClr val="E5E7EB"/>
                      </a:solidFill>
                    </a:lnR>
                    <a:lnB w="12700" cap="flat" cmpd="sng" algn="ctr">
                      <a:solidFill>
                        <a:srgbClr val="E5E7EB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566928" y="4114800"/>
            <a:ext cx="5364327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왜 하필 "코딩" 하네스인가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66928" y="4443984"/>
            <a:ext cx="5364327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1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코딩은 에이전트 능력이 가장 먼저·가장 혹독하게 검증된 영역이기 때문입니다.</a:t>
            </a:r>
            <a:r>
              <a:rPr sz="115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 코드를 다루려면 필연적으로: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6928" y="5047488"/>
            <a:ext cx="5364327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indent="-164592" marL="164592">
              <a:lnSpc>
                <a:spcPct val="140000"/>
              </a:lnSpc>
              <a:spcAft>
                <a:spcPts val="500"/>
              </a:spcAft>
            </a:pPr>
            <a:r>
              <a:rPr sz="110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1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여러 파일을 읽고 맥락을 종합</a:t>
            </a:r>
          </a:p>
          <a:p>
            <a:pPr indent="-164592" marL="164592">
              <a:lnSpc>
                <a:spcPct val="140000"/>
              </a:lnSpc>
              <a:spcAft>
                <a:spcPts val="500"/>
              </a:spcAft>
            </a:pPr>
            <a:r>
              <a:rPr sz="110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1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어떤 도구(컴파일·테스트·검색)를 쓸지 정확히 선택</a:t>
            </a:r>
          </a:p>
          <a:p>
            <a:pPr indent="-164592" marL="164592">
              <a:lnSpc>
                <a:spcPct val="140000"/>
              </a:lnSpc>
              <a:spcAft>
                <a:spcPts val="500"/>
              </a:spcAft>
            </a:pPr>
            <a:r>
              <a:rPr sz="110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1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다단계로 추론</a:t>
            </a:r>
          </a:p>
          <a:p>
            <a:pPr indent="-164592" marL="164592">
              <a:lnSpc>
                <a:spcPct val="140000"/>
              </a:lnSpc>
              <a:spcAft>
                <a:spcPts val="500"/>
              </a:spcAft>
            </a:pPr>
            <a:r>
              <a:rPr sz="1100" b="1">
                <a:solidFill>
                  <a:srgbClr val="4169E1"/>
                </a:solidFill>
                <a:latin typeface="Microsoft GothicNeo"/>
                <a:ea typeface="Microsoft GothicNeo"/>
                <a:cs typeface="Microsoft GothicNeo"/>
              </a:rPr>
              <a:t>•  </a:t>
            </a:r>
            <a:r>
              <a:rPr sz="1100" b="0">
                <a:solidFill>
                  <a:srgbClr val="1F2937"/>
                </a:solidFill>
                <a:latin typeface="Microsoft GothicNeo"/>
                <a:ea typeface="Microsoft GothicNeo"/>
                <a:cs typeface="Microsoft GothicNeo"/>
              </a:rPr>
              <a:t>실패하면(테스트 깨짐) 원인을 보고 복구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0439" y="4114800"/>
            <a:ext cx="5364327" cy="1483893"/>
          </a:xfrm>
          <a:prstGeom prst="roundRect">
            <a:avLst>
              <a:gd name="adj" fmla="val 6162"/>
            </a:avLst>
          </a:prstGeom>
          <a:solidFill>
            <a:srgbClr val="F0FDF4"/>
          </a:solidFill>
          <a:ln w="12700">
            <a:solidFill>
              <a:srgbClr val="BBF7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43319" y="4270248"/>
            <a:ext cx="4998567" cy="1209573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150" b="0">
                <a:solidFill>
                  <a:srgbClr val="166534"/>
                </a:solidFill>
                <a:latin typeface="Microsoft GothicNeo"/>
                <a:ea typeface="Microsoft GothicNeo"/>
                <a:cs typeface="Microsoft GothicNeo"/>
              </a:rPr>
              <a:t>이 네 가지는 </a:t>
            </a:r>
            <a:r>
              <a:rPr sz="1150" b="1">
                <a:solidFill>
                  <a:srgbClr val="15803D"/>
                </a:solidFill>
                <a:latin typeface="Microsoft GothicNeo"/>
                <a:ea typeface="Microsoft GothicNeo"/>
                <a:cs typeface="Microsoft GothicNeo"/>
              </a:rPr>
              <a:t>모든 업무 에이전트가 필요로 하는 바로 그 능력</a:t>
            </a:r>
            <a:r>
              <a:rPr sz="1150" b="0">
                <a:solidFill>
                  <a:srgbClr val="166534"/>
                </a:solidFill>
                <a:latin typeface="Microsoft GothicNeo"/>
                <a:ea typeface="Microsoft GothicNeo"/>
                <a:cs typeface="Microsoft GothicNeo"/>
              </a:rPr>
              <a:t>입니다. 송장 처리든, 보고서 작성이든, 고객 응대든 근본 메커니즘은 같습니다.</a:t>
            </a:r>
          </a:p>
          <a:p>
            <a:pPr>
              <a:lnSpc>
                <a:spcPct val="145000"/>
              </a:lnSpc>
              <a:spcAft>
                <a:spcPts val="400"/>
              </a:spcAft>
            </a:pPr>
            <a:r>
              <a:rPr sz="1150" b="0">
                <a:solidFill>
                  <a:srgbClr val="166534"/>
                </a:solidFill>
                <a:latin typeface="Microsoft GothicNeo"/>
                <a:ea typeface="Microsoft GothicNeo"/>
                <a:cs typeface="Microsoft GothicNeo"/>
              </a:rPr>
              <a:t>Microsoft가 코어를 "coding harness + CLI layer"라고 명시한 건, </a:t>
            </a:r>
            <a:r>
              <a:rPr sz="1150" b="1">
                <a:solidFill>
                  <a:srgbClr val="15803D"/>
                </a:solidFill>
                <a:latin typeface="Microsoft GothicNeo"/>
                <a:ea typeface="Microsoft GothicNeo"/>
                <a:cs typeface="Microsoft GothicNeo"/>
              </a:rPr>
              <a:t>코딩에서 단련된 엔진을 일반 업무로 가져왔다는 선언</a:t>
            </a:r>
            <a:r>
              <a:rPr sz="1150" b="0">
                <a:solidFill>
                  <a:srgbClr val="166534"/>
                </a:solidFill>
                <a:latin typeface="Microsoft GothicNeo"/>
                <a:ea typeface="Microsoft GothicNeo"/>
                <a:cs typeface="Microsoft GothicNeo"/>
              </a:rPr>
              <a:t>입니다.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Microsoft GothicNeo"/>
        <a:ea typeface="Microsoft GothicNeo"/>
        <a:cs typeface="Microsoft GothicNeo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Microsoft GothicNeo"/>
        <a:ea typeface="Microsoft GothicNeo"/>
        <a:cs typeface="Microsoft GothicNeo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